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9144000"/>
  <p:notesSz cx="6858000" cy="9144000"/>
  <p:embeddedFontLst>
    <p:embeddedFont>
      <p:font typeface="Source Sans Pro Light"/>
      <p:regular r:id="rId36"/>
      <p:bold r:id="rId37"/>
      <p:italic r:id="rId38"/>
      <p:boldItalic r:id="rId39"/>
    </p:embeddedFont>
    <p:embeddedFont>
      <p:font typeface="Source Sans Pro SemiBold"/>
      <p:regular r:id="rId40"/>
      <p:bold r:id="rId41"/>
      <p:italic r:id="rId42"/>
      <p:boldItalic r:id="rId43"/>
    </p:embeddedFont>
    <p:embeddedFont>
      <p:font typeface="Roboto Light"/>
      <p:regular r:id="rId44"/>
      <p:bold r:id="rId45"/>
      <p:italic r:id="rId46"/>
      <p:boldItalic r:id="rId47"/>
    </p:embeddedFont>
    <p:embeddedFont>
      <p:font typeface="Source Sans Pro ExtraLight"/>
      <p:regular r:id="rId48"/>
      <p:bold r:id="rId49"/>
      <p:italic r:id="rId50"/>
      <p:boldItalic r:id="rId51"/>
    </p:embeddedFont>
    <p:embeddedFont>
      <p:font typeface="Source Sans Pr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6" roundtripDataSignature="AMtx7mhLVkEnKYYvpI2xGP2ug5rmgYC+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15ECD0-3E14-48CE-9CF1-54EFC9E9DE52}">
  <a:tblStyle styleId="{AB15ECD0-3E14-48CE-9CF1-54EFC9E9DE52}"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SourceSansProSemiBold-regular.fntdata"/><Relationship Id="rId42" Type="http://schemas.openxmlformats.org/officeDocument/2006/relationships/font" Target="fonts/SourceSansProSemiBold-italic.fntdata"/><Relationship Id="rId41" Type="http://schemas.openxmlformats.org/officeDocument/2006/relationships/font" Target="fonts/SourceSansProSemiBold-bold.fntdata"/><Relationship Id="rId44" Type="http://schemas.openxmlformats.org/officeDocument/2006/relationships/font" Target="fonts/RobotoLight-regular.fntdata"/><Relationship Id="rId43" Type="http://schemas.openxmlformats.org/officeDocument/2006/relationships/font" Target="fonts/SourceSansProSemiBold-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SansProExtraLight-regular.fntdata"/><Relationship Id="rId47" Type="http://schemas.openxmlformats.org/officeDocument/2006/relationships/font" Target="fonts/RobotoLight-boldItalic.fntdata"/><Relationship Id="rId49" Type="http://schemas.openxmlformats.org/officeDocument/2006/relationships/font" Target="fonts/SourceSansProExtra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SourceSansProLight-bold.fntdata"/><Relationship Id="rId36" Type="http://schemas.openxmlformats.org/officeDocument/2006/relationships/font" Target="fonts/SourceSansProLight-regular.fntdata"/><Relationship Id="rId39" Type="http://schemas.openxmlformats.org/officeDocument/2006/relationships/font" Target="fonts/SourceSansProLight-boldItalic.fntdata"/><Relationship Id="rId38" Type="http://schemas.openxmlformats.org/officeDocument/2006/relationships/font" Target="fonts/SourceSansProLight-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ansProExtraLight-boldItalic.fntdata"/><Relationship Id="rId50" Type="http://schemas.openxmlformats.org/officeDocument/2006/relationships/font" Target="fonts/SourceSansProExtraLight-italic.fntdata"/><Relationship Id="rId53" Type="http://schemas.openxmlformats.org/officeDocument/2006/relationships/font" Target="fonts/SourceSansPro-bold.fntdata"/><Relationship Id="rId52" Type="http://schemas.openxmlformats.org/officeDocument/2006/relationships/font" Target="fonts/SourceSansPro-regular.fntdata"/><Relationship Id="rId11" Type="http://schemas.openxmlformats.org/officeDocument/2006/relationships/slide" Target="slides/slide6.xml"/><Relationship Id="rId55" Type="http://schemas.openxmlformats.org/officeDocument/2006/relationships/font" Target="fonts/SourceSansPro-boldItalic.fntdata"/><Relationship Id="rId10" Type="http://schemas.openxmlformats.org/officeDocument/2006/relationships/slide" Target="slides/slide5.xml"/><Relationship Id="rId54" Type="http://schemas.openxmlformats.org/officeDocument/2006/relationships/font" Target="fonts/SourceSansPro-italic.fntdata"/><Relationship Id="rId13" Type="http://schemas.openxmlformats.org/officeDocument/2006/relationships/slide" Target="slides/slide8.xml"/><Relationship Id="rId12" Type="http://schemas.openxmlformats.org/officeDocument/2006/relationships/slide" Target="slides/slide7.xml"/><Relationship Id="rId56"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dac66c4fc_0_8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adac66c4fc_0_8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dac66c4fc_1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dac66c4fc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adac66c4fc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ac66c4fc_1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ac66c4fc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adac66c4fc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dac66c4fc_1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dac66c4fc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adac66c4fc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dac66c4fc_1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dac66c4fc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adac66c4fc_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dac66c4fc_1_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dac66c4fc_1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Our Feed-Forward Neural Network used the traditional processing approach that Chris explained. The input layer had 56 neurons as there are 56 features being input into the network. The output layer had 4 neurons to support our softmax activation function in the last layer. In our tuning we tried 0-2 hidden layers with 4,6, or 8 neurons each. </a:t>
            </a:r>
            <a:r>
              <a:rPr lang="en-US" sz="1400">
                <a:solidFill>
                  <a:srgbClr val="2A3990"/>
                </a:solidFill>
                <a:latin typeface="Arial"/>
                <a:ea typeface="Arial"/>
                <a:cs typeface="Arial"/>
                <a:sym typeface="Arial"/>
              </a:rPr>
              <a:t>We determined the optimal number of neurons in the hidden layer by using this equation where Dts is the number of data points in the training set and Nil and Nol are the number of neurons in the input and output layers respectively. The variable a was varied from 4 to 10 in order to prevent overfitting. This resulted in using 4, 6, and 8 neurons in the hidden layers.</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223" name="Google Shape;223;gadac66c4fc_1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dac66c4fc_1_3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dac66c4fc_1_3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Here is a table that summarizes the details of our hyperparameter tuning. We tuned the number of hidden layers and the number of neurons in the hidden layers first. After we landed on the optimal structure, we then tuned the learning function, learning rate and activation function in a grid search. After the hyperparameter tuning, the best model was tested using test data. </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353" name="Google Shape;353;gadac66c4fc_1_3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ac66c4f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adac66c4fc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dac66c4fc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dac66c4f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300">
                <a:solidFill>
                  <a:srgbClr val="2A3990"/>
                </a:solidFill>
                <a:latin typeface="Arial"/>
                <a:ea typeface="Arial"/>
                <a:cs typeface="Arial"/>
                <a:sym typeface="Arial"/>
              </a:rPr>
              <a:t>Cerebral Palsy (CP) is the leading cause of childhood motor disability. It is a group of permanent movement disorders which can result in impaired movement, abnormal reflexes, and muscle stiffness. Gamifying rehabilitation exercises can help children with CP stay engaged through many repetitive physical therapy sessions.</a:t>
            </a:r>
            <a:endParaRPr/>
          </a:p>
        </p:txBody>
      </p:sp>
      <p:sp>
        <p:nvSpPr>
          <p:cNvPr id="113" name="Google Shape;113;gadac66c4f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dac66c4fc_0_7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dac66c4fc_0_7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300">
                <a:solidFill>
                  <a:srgbClr val="2A3990"/>
                </a:solidFill>
                <a:latin typeface="Arial"/>
                <a:ea typeface="Arial"/>
                <a:cs typeface="Arial"/>
                <a:sym typeface="Arial"/>
              </a:rPr>
              <a:t>An important step to building interactive software for CP therapy is taking electromyography (EMG) muscle activity data and classifying it into gestures and movements.</a:t>
            </a:r>
            <a:endParaRPr/>
          </a:p>
        </p:txBody>
      </p:sp>
      <p:sp>
        <p:nvSpPr>
          <p:cNvPr id="125" name="Google Shape;125;gadac66c4fc_0_7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dac66c4fc_0_8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dac66c4fc_0_8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latin typeface="Arial"/>
                <a:ea typeface="Arial"/>
                <a:cs typeface="Arial"/>
                <a:sym typeface="Arial"/>
              </a:rPr>
              <a:t>Previous work in the field of EMG gesture recognition have tried to classify gestures using different algorithms. One study used SVM to classify four hand gestures with 94.9% accuracy. However, results were based on limited training data.</a:t>
            </a:r>
            <a:endParaRPr/>
          </a:p>
        </p:txBody>
      </p:sp>
      <p:sp>
        <p:nvSpPr>
          <p:cNvPr id="133" name="Google Shape;133;gadac66c4fc_0_8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dac66c4fc_0_8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dac66c4fc_0_8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latin typeface="Arial"/>
                <a:ea typeface="Arial"/>
                <a:cs typeface="Arial"/>
                <a:sym typeface="Arial"/>
              </a:rPr>
              <a:t>Six hand gestures in this study were classified using MLP networks in this study with 98.3% accuracy. However, training time was very high because it employed a complex network.</a:t>
            </a:r>
            <a:endParaRPr/>
          </a:p>
        </p:txBody>
      </p:sp>
      <p:sp>
        <p:nvSpPr>
          <p:cNvPr id="141" name="Google Shape;141;gadac66c4fc_0_8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dac66c4fc_0_8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dac66c4fc_0_8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latin typeface="Arial"/>
                <a:ea typeface="Arial"/>
                <a:cs typeface="Arial"/>
                <a:sym typeface="Arial"/>
              </a:rPr>
              <a:t>There are also studies that have implemented deep learning algorithms such as CNNs and LSTMs to classify EMG data. For example, this study uses LSTM networks to achieve error rates lower than 10%. However, these types of networks </a:t>
            </a:r>
            <a:r>
              <a:rPr lang="en-US" sz="1400">
                <a:solidFill>
                  <a:srgbClr val="2A3990"/>
                </a:solidFill>
                <a:latin typeface="Arial"/>
                <a:ea typeface="Arial"/>
                <a:cs typeface="Arial"/>
                <a:sym typeface="Arial"/>
              </a:rPr>
              <a:t>suffer from performance issues.</a:t>
            </a:r>
            <a:endParaRPr/>
          </a:p>
        </p:txBody>
      </p:sp>
      <p:sp>
        <p:nvSpPr>
          <p:cNvPr id="149" name="Google Shape;149;gadac66c4fc_0_8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dac66c4fc_0_8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dac66c4fc_0_8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400">
                <a:latin typeface="Arial"/>
                <a:ea typeface="Arial"/>
                <a:cs typeface="Arial"/>
                <a:sym typeface="Arial"/>
              </a:rPr>
              <a:t>In this presentation, we will present a comparison of three gesture classification techniques applied to an EMG dataset with four types of hand gestures. The gesture classification techniques used include Support Vector Machines (SVM) and Feed-Forward Neural Networks (FFNN) using the traditional pre-processing technique. We also have LSTM networks processed using a novel technique that we hope will speed up training time while maintaining good accuracy.</a:t>
            </a:r>
            <a:endParaRPr/>
          </a:p>
        </p:txBody>
      </p:sp>
      <p:sp>
        <p:nvSpPr>
          <p:cNvPr id="157" name="Google Shape;157;gadac66c4fc_0_8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dac66c4fc_0_7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dac66c4fc_0_7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adac66c4fc_0_7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dac66c4fc_1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dac66c4fc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adac66c4fc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2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7" name="Google Shape;77;p2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8" name="Google Shape;7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7"/>
          <p:cNvSpPr txBox="1"/>
          <p:nvPr>
            <p:ph idx="12" type="sldNum"/>
          </p:nvPr>
        </p:nvSpPr>
        <p:spPr>
          <a:xfrm>
            <a:off x="6553200" y="6360844"/>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8"/>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4" name="Google Shape;84;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8"/>
          <p:cNvSpPr txBox="1"/>
          <p:nvPr>
            <p:ph idx="12" type="sldNum"/>
          </p:nvPr>
        </p:nvSpPr>
        <p:spPr>
          <a:xfrm>
            <a:off x="6553200" y="6360844"/>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2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 name="Google Shape;90;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9"/>
          <p:cNvSpPr txBox="1"/>
          <p:nvPr>
            <p:ph idx="12" type="sldNum"/>
          </p:nvPr>
        </p:nvSpPr>
        <p:spPr>
          <a:xfrm>
            <a:off x="6553200" y="6360844"/>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grpSp>
        <p:nvGrpSpPr>
          <p:cNvPr id="94" name="Google Shape;94;gadac66c4fc_0_91"/>
          <p:cNvGrpSpPr/>
          <p:nvPr/>
        </p:nvGrpSpPr>
        <p:grpSpPr>
          <a:xfrm>
            <a:off x="0" y="5204762"/>
            <a:ext cx="9144000" cy="1653192"/>
            <a:chOff x="0" y="3903669"/>
            <a:chExt cx="9144000" cy="1239925"/>
          </a:xfrm>
        </p:grpSpPr>
        <p:sp>
          <p:nvSpPr>
            <p:cNvPr id="95" name="Google Shape;95;gadac66c4fc_0_91"/>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adac66c4fc_0_91"/>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adac66c4fc_0_91"/>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adac66c4fc_0_91"/>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adac66c4fc_0_91"/>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gadac66c4fc_0_91"/>
          <p:cNvSpPr txBox="1"/>
          <p:nvPr>
            <p:ph type="title"/>
          </p:nvPr>
        </p:nvSpPr>
        <p:spPr>
          <a:xfrm>
            <a:off x="311700" y="546667"/>
            <a:ext cx="8520600" cy="8103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1" name="Google Shape;101;gadac66c4fc_0_91"/>
          <p:cNvSpPr txBox="1"/>
          <p:nvPr>
            <p:ph idx="1" type="body"/>
          </p:nvPr>
        </p:nvSpPr>
        <p:spPr>
          <a:xfrm>
            <a:off x="311700" y="1639833"/>
            <a:ext cx="8520600" cy="4452000"/>
          </a:xfrm>
          <a:prstGeom prst="rect">
            <a:avLst/>
          </a:prstGeom>
        </p:spPr>
        <p:txBody>
          <a:bodyPr anchorCtr="0" anchor="t" bIns="45700" lIns="91425" spcFirstLastPara="1" rIns="91425" wrap="square" tIns="45700">
            <a:no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02" name="Google Shape;102;gadac66c4fc_0_91"/>
          <p:cNvSpPr txBox="1"/>
          <p:nvPr>
            <p:ph idx="12" type="sldNum"/>
          </p:nvPr>
        </p:nvSpPr>
        <p:spPr>
          <a:xfrm>
            <a:off x="8460431" y="6201587"/>
            <a:ext cx="548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 name="Shape 21"/>
        <p:cNvGrpSpPr/>
        <p:nvPr/>
      </p:nvGrpSpPr>
      <p:grpSpPr>
        <a:xfrm>
          <a:off x="0" y="0"/>
          <a:ext cx="0" cy="0"/>
          <a:chOff x="0" y="0"/>
          <a:chExt cx="0" cy="0"/>
        </a:xfrm>
      </p:grpSpPr>
      <p:pic>
        <p:nvPicPr>
          <p:cNvPr id="22" name="Google Shape;22;p19"/>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23" name="Google Shape;23;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2" type="sldNum"/>
          </p:nvPr>
        </p:nvSpPr>
        <p:spPr>
          <a:xfrm>
            <a:off x="6553200" y="6360844"/>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https://www.uwo.ca/uwocom/branding/downloads/western-logos/horizontal/png/Horizontal_Rev.png" id="27" name="Google Shape;27;p19"/>
          <p:cNvSpPr/>
          <p:nvPr/>
        </p:nvSpPr>
        <p:spPr>
          <a:xfrm>
            <a:off x="2590800" y="6183312"/>
            <a:ext cx="800100" cy="80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8" name="Shape 28"/>
        <p:cNvGrpSpPr/>
        <p:nvPr/>
      </p:nvGrpSpPr>
      <p:grpSpPr>
        <a:xfrm>
          <a:off x="0" y="0"/>
          <a:ext cx="0" cy="0"/>
          <a:chOff x="0" y="0"/>
          <a:chExt cx="0" cy="0"/>
        </a:xfrm>
      </p:grpSpPr>
      <p:sp>
        <p:nvSpPr>
          <p:cNvPr id="29" name="Google Shape;2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6553200" y="6360844"/>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Calibri"/>
                <a:ea typeface="Calibri"/>
                <a:cs typeface="Calibri"/>
                <a:sym typeface="Calibri"/>
              </a:defRPr>
            </a:lvl1pPr>
            <a:lvl2pPr indent="0" lvl="1" marL="0" algn="r">
              <a:spcBef>
                <a:spcPts val="0"/>
              </a:spcBef>
              <a:buNone/>
              <a:defRPr sz="1200">
                <a:solidFill>
                  <a:schemeClr val="lt1"/>
                </a:solidFill>
                <a:latin typeface="Calibri"/>
                <a:ea typeface="Calibri"/>
                <a:cs typeface="Calibri"/>
                <a:sym typeface="Calibri"/>
              </a:defRPr>
            </a:lvl2pPr>
            <a:lvl3pPr indent="0" lvl="2" marL="0" algn="r">
              <a:spcBef>
                <a:spcPts val="0"/>
              </a:spcBef>
              <a:buNone/>
              <a:defRPr sz="1200">
                <a:solidFill>
                  <a:schemeClr val="lt1"/>
                </a:solidFill>
                <a:latin typeface="Calibri"/>
                <a:ea typeface="Calibri"/>
                <a:cs typeface="Calibri"/>
                <a:sym typeface="Calibri"/>
              </a:defRPr>
            </a:lvl3pPr>
            <a:lvl4pPr indent="0" lvl="3" marL="0" algn="r">
              <a:spcBef>
                <a:spcPts val="0"/>
              </a:spcBef>
              <a:buNone/>
              <a:defRPr sz="1200">
                <a:solidFill>
                  <a:schemeClr val="lt1"/>
                </a:solidFill>
                <a:latin typeface="Calibri"/>
                <a:ea typeface="Calibri"/>
                <a:cs typeface="Calibri"/>
                <a:sym typeface="Calibri"/>
              </a:defRPr>
            </a:lvl4pPr>
            <a:lvl5pPr indent="0" lvl="4" marL="0" algn="r">
              <a:spcBef>
                <a:spcPts val="0"/>
              </a:spcBef>
              <a:buNone/>
              <a:defRPr sz="1200">
                <a:solidFill>
                  <a:schemeClr val="lt1"/>
                </a:solidFill>
                <a:latin typeface="Calibri"/>
                <a:ea typeface="Calibri"/>
                <a:cs typeface="Calibri"/>
                <a:sym typeface="Calibri"/>
              </a:defRPr>
            </a:lvl5pPr>
            <a:lvl6pPr indent="0" lvl="5" marL="0" algn="r">
              <a:spcBef>
                <a:spcPts val="0"/>
              </a:spcBef>
              <a:buNone/>
              <a:defRPr sz="1200">
                <a:solidFill>
                  <a:schemeClr val="lt1"/>
                </a:solidFill>
                <a:latin typeface="Calibri"/>
                <a:ea typeface="Calibri"/>
                <a:cs typeface="Calibri"/>
                <a:sym typeface="Calibri"/>
              </a:defRPr>
            </a:lvl6pPr>
            <a:lvl7pPr indent="0" lvl="6" marL="0" algn="r">
              <a:spcBef>
                <a:spcPts val="0"/>
              </a:spcBef>
              <a:buNone/>
              <a:defRPr sz="1200">
                <a:solidFill>
                  <a:schemeClr val="lt1"/>
                </a:solidFill>
                <a:latin typeface="Calibri"/>
                <a:ea typeface="Calibri"/>
                <a:cs typeface="Calibri"/>
                <a:sym typeface="Calibri"/>
              </a:defRPr>
            </a:lvl7pPr>
            <a:lvl8pPr indent="0" lvl="7" marL="0" algn="r">
              <a:spcBef>
                <a:spcPts val="0"/>
              </a:spcBef>
              <a:buNone/>
              <a:defRPr sz="1200">
                <a:solidFill>
                  <a:schemeClr val="lt1"/>
                </a:solidFill>
                <a:latin typeface="Calibri"/>
                <a:ea typeface="Calibri"/>
                <a:cs typeface="Calibri"/>
                <a:sym typeface="Calibri"/>
              </a:defRPr>
            </a:lvl8pPr>
            <a:lvl9pPr indent="0" lvl="8" marL="0" algn="r">
              <a:spcBef>
                <a:spcPts val="0"/>
              </a:spcBef>
              <a:buNone/>
              <a:defRPr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4" name="Shape 34"/>
        <p:cNvGrpSpPr/>
        <p:nvPr/>
      </p:nvGrpSpPr>
      <p:grpSpPr>
        <a:xfrm>
          <a:off x="0" y="0"/>
          <a:ext cx="0" cy="0"/>
          <a:chOff x="0" y="0"/>
          <a:chExt cx="0" cy="0"/>
        </a:xfrm>
      </p:grpSpPr>
      <p:sp>
        <p:nvSpPr>
          <p:cNvPr id="35" name="Google Shape;35;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3" name="Google Shape;43;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2"/>
          <p:cNvSpPr txBox="1"/>
          <p:nvPr>
            <p:ph idx="12" type="sldNum"/>
          </p:nvPr>
        </p:nvSpPr>
        <p:spPr>
          <a:xfrm>
            <a:off x="6553200" y="6360844"/>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 name="Google Shape;49;p2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0" name="Google Shape;5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2" type="sldNum"/>
          </p:nvPr>
        </p:nvSpPr>
        <p:spPr>
          <a:xfrm>
            <a:off x="6553200" y="6360844"/>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6" name="Google Shape;56;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 name="Google Shape;57;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8" name="Google Shape;58;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9" name="Google Shape;59;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4"/>
          <p:cNvSpPr txBox="1"/>
          <p:nvPr>
            <p:ph idx="12" type="sldNum"/>
          </p:nvPr>
        </p:nvSpPr>
        <p:spPr>
          <a:xfrm>
            <a:off x="6553200" y="6360844"/>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2" type="sldNum"/>
          </p:nvPr>
        </p:nvSpPr>
        <p:spPr>
          <a:xfrm>
            <a:off x="6553200" y="6360844"/>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2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0" name="Google Shape;70;p2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6553200" y="6360844"/>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7"/>
          <p:cNvSpPr txBox="1"/>
          <p:nvPr>
            <p:ph idx="12" type="sldNum"/>
          </p:nvPr>
        </p:nvSpPr>
        <p:spPr>
          <a:xfrm>
            <a:off x="6553200" y="6360844"/>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adac66c4fc_0_840"/>
          <p:cNvSpPr txBox="1"/>
          <p:nvPr/>
        </p:nvSpPr>
        <p:spPr>
          <a:xfrm>
            <a:off x="413926" y="1175925"/>
            <a:ext cx="4562700" cy="86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5000">
                <a:solidFill>
                  <a:schemeClr val="lt1"/>
                </a:solidFill>
              </a:rPr>
              <a:t>EMG Gesture Recognition</a:t>
            </a:r>
            <a:endParaRPr/>
          </a:p>
        </p:txBody>
      </p:sp>
      <p:sp>
        <p:nvSpPr>
          <p:cNvPr id="108" name="Google Shape;108;gadac66c4fc_0_840"/>
          <p:cNvSpPr txBox="1"/>
          <p:nvPr/>
        </p:nvSpPr>
        <p:spPr>
          <a:xfrm>
            <a:off x="413925" y="2834100"/>
            <a:ext cx="85206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FFFF"/>
                </a:solidFill>
                <a:latin typeface="Source Sans Pro"/>
                <a:ea typeface="Source Sans Pro"/>
                <a:cs typeface="Source Sans Pro"/>
                <a:sym typeface="Source Sans Pro"/>
              </a:rPr>
              <a:t>INTERACTIVE PHYSICAL THERAPY FOR CEREBRAL PALSY REHABILITATION</a:t>
            </a:r>
            <a:endParaRPr b="1">
              <a:solidFill>
                <a:srgbClr val="FFFFFF"/>
              </a:solidFill>
              <a:latin typeface="Source Sans Pro"/>
              <a:ea typeface="Source Sans Pro"/>
              <a:cs typeface="Source Sans Pro"/>
              <a:sym typeface="Source Sans Pro"/>
            </a:endParaRPr>
          </a:p>
        </p:txBody>
      </p:sp>
      <p:sp>
        <p:nvSpPr>
          <p:cNvPr id="109" name="Google Shape;109;gadac66c4fc_0_840"/>
          <p:cNvSpPr/>
          <p:nvPr/>
        </p:nvSpPr>
        <p:spPr>
          <a:xfrm>
            <a:off x="1965625" y="5123575"/>
            <a:ext cx="6653700" cy="910800"/>
          </a:xfrm>
          <a:prstGeom prst="rect">
            <a:avLst/>
          </a:prstGeom>
          <a:noFill/>
          <a:ln>
            <a:noFill/>
          </a:ln>
        </p:spPr>
        <p:txBody>
          <a:bodyPr anchorCtr="0" anchor="ctr" bIns="17125" lIns="34275" spcFirstLastPara="1" rIns="34275" wrap="square" tIns="0">
            <a:noAutofit/>
          </a:bodyPr>
          <a:lstStyle/>
          <a:p>
            <a:pPr indent="0" lvl="0" marL="0" marR="0" rtl="0" algn="r">
              <a:spcBef>
                <a:spcPts val="0"/>
              </a:spcBef>
              <a:spcAft>
                <a:spcPts val="0"/>
              </a:spcAft>
              <a:buNone/>
            </a:pPr>
            <a:r>
              <a:rPr lang="en-US" sz="1300">
                <a:solidFill>
                  <a:srgbClr val="FFFFFF"/>
                </a:solidFill>
                <a:latin typeface="Source Sans Pro SemiBold"/>
                <a:ea typeface="Source Sans Pro SemiBold"/>
                <a:cs typeface="Source Sans Pro SemiBold"/>
                <a:sym typeface="Source Sans Pro SemiBold"/>
              </a:rPr>
              <a:t>Jose Colli Alfaro</a:t>
            </a:r>
            <a:endParaRPr sz="1300">
              <a:solidFill>
                <a:srgbClr val="FFFFFF"/>
              </a:solidFill>
              <a:latin typeface="Source Sans Pro SemiBold"/>
              <a:ea typeface="Source Sans Pro SemiBold"/>
              <a:cs typeface="Source Sans Pro SemiBold"/>
              <a:sym typeface="Source Sans Pro SemiBold"/>
            </a:endParaRPr>
          </a:p>
          <a:p>
            <a:pPr indent="0" lvl="0" marL="0" marR="0" rtl="0" algn="r">
              <a:spcBef>
                <a:spcPts val="0"/>
              </a:spcBef>
              <a:spcAft>
                <a:spcPts val="0"/>
              </a:spcAft>
              <a:buNone/>
            </a:pPr>
            <a:r>
              <a:rPr lang="en-US" sz="1300">
                <a:solidFill>
                  <a:srgbClr val="FFFFFF"/>
                </a:solidFill>
                <a:latin typeface="Source Sans Pro SemiBold"/>
                <a:ea typeface="Source Sans Pro SemiBold"/>
                <a:cs typeface="Source Sans Pro SemiBold"/>
                <a:sym typeface="Source Sans Pro SemiBold"/>
              </a:rPr>
              <a:t>Claire Lizotte</a:t>
            </a:r>
            <a:endParaRPr sz="1300">
              <a:solidFill>
                <a:srgbClr val="FFFFFF"/>
              </a:solidFill>
              <a:latin typeface="Source Sans Pro SemiBold"/>
              <a:ea typeface="Source Sans Pro SemiBold"/>
              <a:cs typeface="Source Sans Pro SemiBold"/>
              <a:sym typeface="Source Sans Pro SemiBold"/>
            </a:endParaRPr>
          </a:p>
          <a:p>
            <a:pPr indent="0" lvl="0" marL="0" marR="0" rtl="0" algn="r">
              <a:spcBef>
                <a:spcPts val="0"/>
              </a:spcBef>
              <a:spcAft>
                <a:spcPts val="0"/>
              </a:spcAft>
              <a:buNone/>
            </a:pPr>
            <a:r>
              <a:rPr lang="en-US" sz="1300">
                <a:solidFill>
                  <a:srgbClr val="FFFFFF"/>
                </a:solidFill>
                <a:latin typeface="Source Sans Pro SemiBold"/>
                <a:ea typeface="Source Sans Pro SemiBold"/>
                <a:cs typeface="Source Sans Pro SemiBold"/>
                <a:sym typeface="Source Sans Pro SemiBold"/>
              </a:rPr>
              <a:t>Tharmiga Loganathan</a:t>
            </a:r>
            <a:endParaRPr sz="1300">
              <a:solidFill>
                <a:srgbClr val="FFFFFF"/>
              </a:solidFill>
              <a:latin typeface="Source Sans Pro SemiBold"/>
              <a:ea typeface="Source Sans Pro SemiBold"/>
              <a:cs typeface="Source Sans Pro SemiBold"/>
              <a:sym typeface="Source Sans Pro SemiBold"/>
            </a:endParaRPr>
          </a:p>
          <a:p>
            <a:pPr indent="0" lvl="0" marL="0" marR="0" rtl="0" algn="r">
              <a:spcBef>
                <a:spcPts val="0"/>
              </a:spcBef>
              <a:spcAft>
                <a:spcPts val="0"/>
              </a:spcAft>
              <a:buNone/>
            </a:pPr>
            <a:r>
              <a:rPr lang="en-US" sz="1300">
                <a:solidFill>
                  <a:srgbClr val="FFFFFF"/>
                </a:solidFill>
                <a:latin typeface="Source Sans Pro SemiBold"/>
                <a:ea typeface="Source Sans Pro SemiBold"/>
                <a:cs typeface="Source Sans Pro SemiBold"/>
                <a:sym typeface="Source Sans Pro SemiBold"/>
              </a:rPr>
              <a:t>Christopher Tam</a:t>
            </a:r>
            <a:endParaRPr sz="500">
              <a:latin typeface="Source Sans Pro SemiBold"/>
              <a:ea typeface="Source Sans Pro SemiBold"/>
              <a:cs typeface="Source Sans Pro SemiBold"/>
              <a:sym typeface="Source Sans Pro SemiBold"/>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adac66c4fc_1_17"/>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8" name="Google Shape;188;gadac66c4fc_1_17"/>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Feature Extraction</a:t>
            </a:r>
            <a:r>
              <a:rPr b="1" lang="en-US">
                <a:solidFill>
                  <a:srgbClr val="3B1B70"/>
                </a:solidFill>
                <a:latin typeface="Arial"/>
                <a:ea typeface="Arial"/>
                <a:cs typeface="Arial"/>
                <a:sym typeface="Arial"/>
              </a:rPr>
              <a:t> (Established Methods)</a:t>
            </a:r>
            <a:endParaRPr/>
          </a:p>
        </p:txBody>
      </p:sp>
      <p:pic>
        <p:nvPicPr>
          <p:cNvPr id="189" name="Google Shape;189;gadac66c4fc_1_17"/>
          <p:cNvPicPr preferRelativeResize="0"/>
          <p:nvPr/>
        </p:nvPicPr>
        <p:blipFill>
          <a:blip r:embed="rId3">
            <a:alphaModFix/>
          </a:blip>
          <a:stretch>
            <a:fillRect/>
          </a:stretch>
        </p:blipFill>
        <p:spPr>
          <a:xfrm>
            <a:off x="615750" y="2539788"/>
            <a:ext cx="3416700" cy="1093950"/>
          </a:xfrm>
          <a:prstGeom prst="rect">
            <a:avLst/>
          </a:prstGeom>
          <a:noFill/>
          <a:ln>
            <a:noFill/>
          </a:ln>
        </p:spPr>
      </p:pic>
      <p:pic>
        <p:nvPicPr>
          <p:cNvPr id="190" name="Google Shape;190;gadac66c4fc_1_17"/>
          <p:cNvPicPr preferRelativeResize="0"/>
          <p:nvPr/>
        </p:nvPicPr>
        <p:blipFill>
          <a:blip r:embed="rId4">
            <a:alphaModFix/>
          </a:blip>
          <a:stretch>
            <a:fillRect/>
          </a:stretch>
        </p:blipFill>
        <p:spPr>
          <a:xfrm>
            <a:off x="615750" y="4131375"/>
            <a:ext cx="3416700" cy="1186774"/>
          </a:xfrm>
          <a:prstGeom prst="rect">
            <a:avLst/>
          </a:prstGeom>
          <a:noFill/>
          <a:ln>
            <a:noFill/>
          </a:ln>
        </p:spPr>
      </p:pic>
      <p:pic>
        <p:nvPicPr>
          <p:cNvPr id="191" name="Google Shape;191;gadac66c4fc_1_17"/>
          <p:cNvPicPr preferRelativeResize="0"/>
          <p:nvPr/>
        </p:nvPicPr>
        <p:blipFill>
          <a:blip r:embed="rId5">
            <a:alphaModFix/>
          </a:blip>
          <a:stretch>
            <a:fillRect/>
          </a:stretch>
        </p:blipFill>
        <p:spPr>
          <a:xfrm>
            <a:off x="5758987" y="2477876"/>
            <a:ext cx="2473876" cy="1217762"/>
          </a:xfrm>
          <a:prstGeom prst="rect">
            <a:avLst/>
          </a:prstGeom>
          <a:noFill/>
          <a:ln>
            <a:noFill/>
          </a:ln>
        </p:spPr>
      </p:pic>
      <p:pic>
        <p:nvPicPr>
          <p:cNvPr id="192" name="Google Shape;192;gadac66c4fc_1_17"/>
          <p:cNvPicPr preferRelativeResize="0"/>
          <p:nvPr/>
        </p:nvPicPr>
        <p:blipFill>
          <a:blip r:embed="rId6">
            <a:alphaModFix/>
          </a:blip>
          <a:stretch>
            <a:fillRect/>
          </a:stretch>
        </p:blipFill>
        <p:spPr>
          <a:xfrm>
            <a:off x="5574375" y="4603487"/>
            <a:ext cx="1762125" cy="447675"/>
          </a:xfrm>
          <a:prstGeom prst="rect">
            <a:avLst/>
          </a:prstGeom>
          <a:noFill/>
          <a:ln>
            <a:noFill/>
          </a:ln>
        </p:spPr>
      </p:pic>
      <p:pic>
        <p:nvPicPr>
          <p:cNvPr id="193" name="Google Shape;193;gadac66c4fc_1_17"/>
          <p:cNvPicPr preferRelativeResize="0"/>
          <p:nvPr/>
        </p:nvPicPr>
        <p:blipFill>
          <a:blip r:embed="rId7">
            <a:alphaModFix/>
          </a:blip>
          <a:stretch>
            <a:fillRect/>
          </a:stretch>
        </p:blipFill>
        <p:spPr>
          <a:xfrm>
            <a:off x="5574363" y="5051149"/>
            <a:ext cx="3562350" cy="304800"/>
          </a:xfrm>
          <a:prstGeom prst="rect">
            <a:avLst/>
          </a:prstGeom>
          <a:noFill/>
          <a:ln>
            <a:noFill/>
          </a:ln>
        </p:spPr>
      </p:pic>
      <p:sp>
        <p:nvSpPr>
          <p:cNvPr id="194" name="Google Shape;194;gadac66c4fc_1_17"/>
          <p:cNvSpPr txBox="1"/>
          <p:nvPr/>
        </p:nvSpPr>
        <p:spPr>
          <a:xfrm>
            <a:off x="5276700" y="4131375"/>
            <a:ext cx="35625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Times New Roman"/>
                <a:ea typeface="Times New Roman"/>
                <a:cs typeface="Times New Roman"/>
                <a:sym typeface="Times New Roman"/>
              </a:rPr>
              <a:t>Equation 4: Zero Crossing</a:t>
            </a:r>
            <a:endParaRPr sz="16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adac66c4fc_1_24"/>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1" name="Google Shape;201;gadac66c4fc_1_24"/>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Feature Extraction (Established Methods)</a:t>
            </a:r>
            <a:endParaRPr/>
          </a:p>
        </p:txBody>
      </p:sp>
      <p:pic>
        <p:nvPicPr>
          <p:cNvPr id="202" name="Google Shape;202;gadac66c4fc_1_24"/>
          <p:cNvPicPr preferRelativeResize="0"/>
          <p:nvPr/>
        </p:nvPicPr>
        <p:blipFill>
          <a:blip r:embed="rId3">
            <a:alphaModFix/>
          </a:blip>
          <a:stretch>
            <a:fillRect/>
          </a:stretch>
        </p:blipFill>
        <p:spPr>
          <a:xfrm>
            <a:off x="152400" y="2191038"/>
            <a:ext cx="8839202" cy="30438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adac66c4fc_1_31"/>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9" name="Google Shape;209;gadac66c4fc_1_31"/>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Model Implementation - SVC </a:t>
            </a:r>
            <a:r>
              <a:rPr b="1" lang="en-US">
                <a:solidFill>
                  <a:srgbClr val="3B1B70"/>
                </a:solidFill>
                <a:latin typeface="Arial"/>
                <a:ea typeface="Arial"/>
                <a:cs typeface="Arial"/>
                <a:sym typeface="Arial"/>
              </a:rPr>
              <a:t>(Established Methods)</a:t>
            </a:r>
            <a:endParaRPr/>
          </a:p>
        </p:txBody>
      </p:sp>
      <p:pic>
        <p:nvPicPr>
          <p:cNvPr id="210" name="Google Shape;210;gadac66c4fc_1_31"/>
          <p:cNvPicPr preferRelativeResize="0"/>
          <p:nvPr/>
        </p:nvPicPr>
        <p:blipFill>
          <a:blip r:embed="rId3">
            <a:alphaModFix/>
          </a:blip>
          <a:stretch>
            <a:fillRect/>
          </a:stretch>
        </p:blipFill>
        <p:spPr>
          <a:xfrm>
            <a:off x="1772658" y="1933175"/>
            <a:ext cx="5903485" cy="1337100"/>
          </a:xfrm>
          <a:prstGeom prst="rect">
            <a:avLst/>
          </a:prstGeom>
          <a:noFill/>
          <a:ln>
            <a:noFill/>
          </a:ln>
        </p:spPr>
      </p:pic>
      <p:pic>
        <p:nvPicPr>
          <p:cNvPr id="211" name="Google Shape;211;gadac66c4fc_1_31"/>
          <p:cNvPicPr preferRelativeResize="0"/>
          <p:nvPr/>
        </p:nvPicPr>
        <p:blipFill>
          <a:blip r:embed="rId4">
            <a:alphaModFix/>
          </a:blip>
          <a:stretch>
            <a:fillRect/>
          </a:stretch>
        </p:blipFill>
        <p:spPr>
          <a:xfrm>
            <a:off x="3038523" y="3633400"/>
            <a:ext cx="3066951" cy="2266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adac66c4fc_1_38"/>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8" name="Google Shape;218;gadac66c4fc_1_38"/>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Model Implementation - SVC (Established Methods)</a:t>
            </a:r>
            <a:endParaRPr/>
          </a:p>
        </p:txBody>
      </p:sp>
      <p:pic>
        <p:nvPicPr>
          <p:cNvPr id="219" name="Google Shape;219;gadac66c4fc_1_38"/>
          <p:cNvPicPr preferRelativeResize="0"/>
          <p:nvPr/>
        </p:nvPicPr>
        <p:blipFill>
          <a:blip r:embed="rId3">
            <a:alphaModFix/>
          </a:blip>
          <a:stretch>
            <a:fillRect/>
          </a:stretch>
        </p:blipFill>
        <p:spPr>
          <a:xfrm>
            <a:off x="652450" y="2044638"/>
            <a:ext cx="8143875" cy="3609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adac66c4fc_1_63"/>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6" name="Google Shape;226;gadac66c4fc_1_63"/>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Model Implementation - FFNN (Established Methods)</a:t>
            </a:r>
            <a:endParaRPr/>
          </a:p>
        </p:txBody>
      </p:sp>
      <p:sp>
        <p:nvSpPr>
          <p:cNvPr id="227" name="Google Shape;227;gadac66c4fc_1_63"/>
          <p:cNvSpPr/>
          <p:nvPr/>
        </p:nvSpPr>
        <p:spPr>
          <a:xfrm>
            <a:off x="905488" y="1993750"/>
            <a:ext cx="306600" cy="311700"/>
          </a:xfrm>
          <a:prstGeom prst="ellipse">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adac66c4fc_1_63"/>
          <p:cNvSpPr/>
          <p:nvPr/>
        </p:nvSpPr>
        <p:spPr>
          <a:xfrm>
            <a:off x="905488" y="2475175"/>
            <a:ext cx="306600" cy="311700"/>
          </a:xfrm>
          <a:prstGeom prst="ellipse">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adac66c4fc_1_63"/>
          <p:cNvSpPr/>
          <p:nvPr/>
        </p:nvSpPr>
        <p:spPr>
          <a:xfrm>
            <a:off x="905488" y="2956600"/>
            <a:ext cx="306600" cy="311700"/>
          </a:xfrm>
          <a:prstGeom prst="ellipse">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adac66c4fc_1_63"/>
          <p:cNvSpPr/>
          <p:nvPr/>
        </p:nvSpPr>
        <p:spPr>
          <a:xfrm>
            <a:off x="905488" y="3438025"/>
            <a:ext cx="306600" cy="311700"/>
          </a:xfrm>
          <a:prstGeom prst="ellipse">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adac66c4fc_1_63"/>
          <p:cNvSpPr/>
          <p:nvPr/>
        </p:nvSpPr>
        <p:spPr>
          <a:xfrm>
            <a:off x="905488" y="3919450"/>
            <a:ext cx="306600" cy="311700"/>
          </a:xfrm>
          <a:prstGeom prst="ellipse">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adac66c4fc_1_63"/>
          <p:cNvSpPr/>
          <p:nvPr/>
        </p:nvSpPr>
        <p:spPr>
          <a:xfrm>
            <a:off x="905488" y="4988000"/>
            <a:ext cx="306600" cy="311700"/>
          </a:xfrm>
          <a:prstGeom prst="ellipse">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adac66c4fc_1_63"/>
          <p:cNvSpPr txBox="1"/>
          <p:nvPr/>
        </p:nvSpPr>
        <p:spPr>
          <a:xfrm>
            <a:off x="918538" y="4256313"/>
            <a:ext cx="280500" cy="7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a:t>
            </a:r>
            <a:endParaRPr sz="1200"/>
          </a:p>
          <a:p>
            <a:pPr indent="0" lvl="0" marL="0" rtl="0" algn="ctr">
              <a:spcBef>
                <a:spcPts val="0"/>
              </a:spcBef>
              <a:spcAft>
                <a:spcPts val="0"/>
              </a:spcAft>
              <a:buNone/>
            </a:pPr>
            <a:r>
              <a:rPr lang="en-US" sz="1200"/>
              <a:t>•</a:t>
            </a:r>
            <a:endParaRPr sz="1200"/>
          </a:p>
          <a:p>
            <a:pPr indent="0" lvl="0" marL="0" rtl="0" algn="ctr">
              <a:spcBef>
                <a:spcPts val="0"/>
              </a:spcBef>
              <a:spcAft>
                <a:spcPts val="0"/>
              </a:spcAft>
              <a:buNone/>
            </a:pPr>
            <a:r>
              <a:rPr lang="en-US" sz="1200"/>
              <a:t>•</a:t>
            </a:r>
            <a:endParaRPr sz="1200"/>
          </a:p>
        </p:txBody>
      </p:sp>
      <p:sp>
        <p:nvSpPr>
          <p:cNvPr id="234" name="Google Shape;234;gadac66c4fc_1_63"/>
          <p:cNvSpPr/>
          <p:nvPr/>
        </p:nvSpPr>
        <p:spPr>
          <a:xfrm>
            <a:off x="2260638" y="3201725"/>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adac66c4fc_1_63"/>
          <p:cNvSpPr/>
          <p:nvPr/>
        </p:nvSpPr>
        <p:spPr>
          <a:xfrm>
            <a:off x="2260638" y="3708400"/>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adac66c4fc_1_63"/>
          <p:cNvSpPr/>
          <p:nvPr/>
        </p:nvSpPr>
        <p:spPr>
          <a:xfrm>
            <a:off x="2260638" y="4215075"/>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adac66c4fc_1_63"/>
          <p:cNvSpPr/>
          <p:nvPr/>
        </p:nvSpPr>
        <p:spPr>
          <a:xfrm>
            <a:off x="2260638" y="4721750"/>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adac66c4fc_1_63"/>
          <p:cNvSpPr/>
          <p:nvPr/>
        </p:nvSpPr>
        <p:spPr>
          <a:xfrm>
            <a:off x="2260638" y="2221838"/>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adac66c4fc_1_63"/>
          <p:cNvSpPr/>
          <p:nvPr/>
        </p:nvSpPr>
        <p:spPr>
          <a:xfrm>
            <a:off x="2260638" y="2728513"/>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adac66c4fc_1_63"/>
          <p:cNvSpPr/>
          <p:nvPr/>
        </p:nvSpPr>
        <p:spPr>
          <a:xfrm>
            <a:off x="3683325" y="3201725"/>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adac66c4fc_1_63"/>
          <p:cNvSpPr/>
          <p:nvPr/>
        </p:nvSpPr>
        <p:spPr>
          <a:xfrm>
            <a:off x="3683325" y="3708400"/>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adac66c4fc_1_63"/>
          <p:cNvSpPr/>
          <p:nvPr/>
        </p:nvSpPr>
        <p:spPr>
          <a:xfrm>
            <a:off x="3683325" y="4215075"/>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adac66c4fc_1_63"/>
          <p:cNvSpPr/>
          <p:nvPr/>
        </p:nvSpPr>
        <p:spPr>
          <a:xfrm>
            <a:off x="3683325" y="4744800"/>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adac66c4fc_1_63"/>
          <p:cNvSpPr/>
          <p:nvPr/>
        </p:nvSpPr>
        <p:spPr>
          <a:xfrm>
            <a:off x="3683325" y="2221838"/>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adac66c4fc_1_63"/>
          <p:cNvSpPr/>
          <p:nvPr/>
        </p:nvSpPr>
        <p:spPr>
          <a:xfrm>
            <a:off x="3683325" y="2728513"/>
            <a:ext cx="306600" cy="311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adac66c4fc_1_63"/>
          <p:cNvSpPr/>
          <p:nvPr/>
        </p:nvSpPr>
        <p:spPr>
          <a:xfrm>
            <a:off x="4895738" y="3795775"/>
            <a:ext cx="306600" cy="3117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adac66c4fc_1_63"/>
          <p:cNvSpPr/>
          <p:nvPr/>
        </p:nvSpPr>
        <p:spPr>
          <a:xfrm>
            <a:off x="4895738" y="4302450"/>
            <a:ext cx="306600" cy="3117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adac66c4fc_1_63"/>
          <p:cNvSpPr/>
          <p:nvPr/>
        </p:nvSpPr>
        <p:spPr>
          <a:xfrm>
            <a:off x="4895738" y="2815888"/>
            <a:ext cx="306600" cy="3117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adac66c4fc_1_63"/>
          <p:cNvSpPr/>
          <p:nvPr/>
        </p:nvSpPr>
        <p:spPr>
          <a:xfrm>
            <a:off x="4895738" y="3322563"/>
            <a:ext cx="306600" cy="3117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gadac66c4fc_1_63"/>
          <p:cNvCxnSpPr>
            <a:endCxn id="238" idx="2"/>
          </p:cNvCxnSpPr>
          <p:nvPr/>
        </p:nvCxnSpPr>
        <p:spPr>
          <a:xfrm>
            <a:off x="1212138" y="2149688"/>
            <a:ext cx="1048500" cy="228000"/>
          </a:xfrm>
          <a:prstGeom prst="straightConnector1">
            <a:avLst/>
          </a:prstGeom>
          <a:noFill/>
          <a:ln cap="flat" cmpd="sng" w="9525">
            <a:solidFill>
              <a:srgbClr val="434343"/>
            </a:solidFill>
            <a:prstDash val="solid"/>
            <a:round/>
            <a:headEnd len="med" w="med" type="none"/>
            <a:tailEnd len="med" w="med" type="none"/>
          </a:ln>
        </p:spPr>
      </p:cxnSp>
      <p:cxnSp>
        <p:nvCxnSpPr>
          <p:cNvPr id="251" name="Google Shape;251;gadac66c4fc_1_63"/>
          <p:cNvCxnSpPr>
            <a:stCxn id="227" idx="6"/>
            <a:endCxn id="239" idx="2"/>
          </p:cNvCxnSpPr>
          <p:nvPr/>
        </p:nvCxnSpPr>
        <p:spPr>
          <a:xfrm>
            <a:off x="1212088" y="2149600"/>
            <a:ext cx="1048500" cy="734700"/>
          </a:xfrm>
          <a:prstGeom prst="straightConnector1">
            <a:avLst/>
          </a:prstGeom>
          <a:noFill/>
          <a:ln cap="flat" cmpd="sng" w="9525">
            <a:solidFill>
              <a:srgbClr val="434343"/>
            </a:solidFill>
            <a:prstDash val="solid"/>
            <a:round/>
            <a:headEnd len="med" w="med" type="none"/>
            <a:tailEnd len="med" w="med" type="none"/>
          </a:ln>
        </p:spPr>
      </p:cxnSp>
      <p:cxnSp>
        <p:nvCxnSpPr>
          <p:cNvPr id="252" name="Google Shape;252;gadac66c4fc_1_63"/>
          <p:cNvCxnSpPr>
            <a:stCxn id="227" idx="6"/>
            <a:endCxn id="234" idx="2"/>
          </p:cNvCxnSpPr>
          <p:nvPr/>
        </p:nvCxnSpPr>
        <p:spPr>
          <a:xfrm>
            <a:off x="1212088" y="2149600"/>
            <a:ext cx="1048500" cy="1208100"/>
          </a:xfrm>
          <a:prstGeom prst="straightConnector1">
            <a:avLst/>
          </a:prstGeom>
          <a:noFill/>
          <a:ln cap="flat" cmpd="sng" w="9525">
            <a:solidFill>
              <a:srgbClr val="434343"/>
            </a:solidFill>
            <a:prstDash val="solid"/>
            <a:round/>
            <a:headEnd len="med" w="med" type="none"/>
            <a:tailEnd len="med" w="med" type="none"/>
          </a:ln>
        </p:spPr>
      </p:cxnSp>
      <p:cxnSp>
        <p:nvCxnSpPr>
          <p:cNvPr id="253" name="Google Shape;253;gadac66c4fc_1_63"/>
          <p:cNvCxnSpPr>
            <a:stCxn id="227" idx="6"/>
            <a:endCxn id="235" idx="2"/>
          </p:cNvCxnSpPr>
          <p:nvPr/>
        </p:nvCxnSpPr>
        <p:spPr>
          <a:xfrm>
            <a:off x="1212088" y="2149600"/>
            <a:ext cx="1048500" cy="1714800"/>
          </a:xfrm>
          <a:prstGeom prst="straightConnector1">
            <a:avLst/>
          </a:prstGeom>
          <a:noFill/>
          <a:ln cap="flat" cmpd="sng" w="9525">
            <a:solidFill>
              <a:srgbClr val="434343"/>
            </a:solidFill>
            <a:prstDash val="solid"/>
            <a:round/>
            <a:headEnd len="med" w="med" type="none"/>
            <a:tailEnd len="med" w="med" type="none"/>
          </a:ln>
        </p:spPr>
      </p:cxnSp>
      <p:cxnSp>
        <p:nvCxnSpPr>
          <p:cNvPr id="254" name="Google Shape;254;gadac66c4fc_1_63"/>
          <p:cNvCxnSpPr>
            <a:stCxn id="227" idx="6"/>
            <a:endCxn id="236" idx="2"/>
          </p:cNvCxnSpPr>
          <p:nvPr/>
        </p:nvCxnSpPr>
        <p:spPr>
          <a:xfrm>
            <a:off x="1212088" y="2149600"/>
            <a:ext cx="1048500" cy="2221200"/>
          </a:xfrm>
          <a:prstGeom prst="straightConnector1">
            <a:avLst/>
          </a:prstGeom>
          <a:noFill/>
          <a:ln cap="flat" cmpd="sng" w="9525">
            <a:solidFill>
              <a:srgbClr val="434343"/>
            </a:solidFill>
            <a:prstDash val="solid"/>
            <a:round/>
            <a:headEnd len="med" w="med" type="none"/>
            <a:tailEnd len="med" w="med" type="none"/>
          </a:ln>
        </p:spPr>
      </p:cxnSp>
      <p:cxnSp>
        <p:nvCxnSpPr>
          <p:cNvPr id="255" name="Google Shape;255;gadac66c4fc_1_63"/>
          <p:cNvCxnSpPr>
            <a:stCxn id="227" idx="6"/>
            <a:endCxn id="237" idx="2"/>
          </p:cNvCxnSpPr>
          <p:nvPr/>
        </p:nvCxnSpPr>
        <p:spPr>
          <a:xfrm>
            <a:off x="1212088" y="2149600"/>
            <a:ext cx="1048500" cy="2727900"/>
          </a:xfrm>
          <a:prstGeom prst="straightConnector1">
            <a:avLst/>
          </a:prstGeom>
          <a:noFill/>
          <a:ln cap="flat" cmpd="sng" w="9525">
            <a:solidFill>
              <a:srgbClr val="434343"/>
            </a:solidFill>
            <a:prstDash val="solid"/>
            <a:round/>
            <a:headEnd len="med" w="med" type="none"/>
            <a:tailEnd len="med" w="med" type="none"/>
          </a:ln>
        </p:spPr>
      </p:cxnSp>
      <p:cxnSp>
        <p:nvCxnSpPr>
          <p:cNvPr id="256" name="Google Shape;256;gadac66c4fc_1_63"/>
          <p:cNvCxnSpPr>
            <a:stCxn id="228" idx="6"/>
            <a:endCxn id="238" idx="2"/>
          </p:cNvCxnSpPr>
          <p:nvPr/>
        </p:nvCxnSpPr>
        <p:spPr>
          <a:xfrm flipH="1" rot="10800000">
            <a:off x="1212088" y="2377825"/>
            <a:ext cx="1048500" cy="253200"/>
          </a:xfrm>
          <a:prstGeom prst="straightConnector1">
            <a:avLst/>
          </a:prstGeom>
          <a:noFill/>
          <a:ln cap="flat" cmpd="sng" w="9525">
            <a:solidFill>
              <a:srgbClr val="434343"/>
            </a:solidFill>
            <a:prstDash val="solid"/>
            <a:round/>
            <a:headEnd len="med" w="med" type="none"/>
            <a:tailEnd len="med" w="med" type="none"/>
          </a:ln>
        </p:spPr>
      </p:cxnSp>
      <p:cxnSp>
        <p:nvCxnSpPr>
          <p:cNvPr id="257" name="Google Shape;257;gadac66c4fc_1_63"/>
          <p:cNvCxnSpPr>
            <a:endCxn id="238" idx="2"/>
          </p:cNvCxnSpPr>
          <p:nvPr/>
        </p:nvCxnSpPr>
        <p:spPr>
          <a:xfrm flipH="1" rot="10800000">
            <a:off x="1212138" y="2377688"/>
            <a:ext cx="1048500" cy="2766300"/>
          </a:xfrm>
          <a:prstGeom prst="straightConnector1">
            <a:avLst/>
          </a:prstGeom>
          <a:noFill/>
          <a:ln cap="flat" cmpd="sng" w="9525">
            <a:solidFill>
              <a:srgbClr val="434343"/>
            </a:solidFill>
            <a:prstDash val="solid"/>
            <a:round/>
            <a:headEnd len="med" w="med" type="none"/>
            <a:tailEnd len="med" w="med" type="none"/>
          </a:ln>
        </p:spPr>
      </p:cxnSp>
      <p:cxnSp>
        <p:nvCxnSpPr>
          <p:cNvPr id="258" name="Google Shape;258;gadac66c4fc_1_63"/>
          <p:cNvCxnSpPr>
            <a:stCxn id="231" idx="6"/>
            <a:endCxn id="238" idx="2"/>
          </p:cNvCxnSpPr>
          <p:nvPr/>
        </p:nvCxnSpPr>
        <p:spPr>
          <a:xfrm flipH="1" rot="10800000">
            <a:off x="1212088" y="2377600"/>
            <a:ext cx="1048500" cy="1697700"/>
          </a:xfrm>
          <a:prstGeom prst="straightConnector1">
            <a:avLst/>
          </a:prstGeom>
          <a:noFill/>
          <a:ln cap="flat" cmpd="sng" w="9525">
            <a:solidFill>
              <a:srgbClr val="434343"/>
            </a:solidFill>
            <a:prstDash val="solid"/>
            <a:round/>
            <a:headEnd len="med" w="med" type="none"/>
            <a:tailEnd len="med" w="med" type="none"/>
          </a:ln>
        </p:spPr>
      </p:cxnSp>
      <p:cxnSp>
        <p:nvCxnSpPr>
          <p:cNvPr id="259" name="Google Shape;259;gadac66c4fc_1_63"/>
          <p:cNvCxnSpPr>
            <a:stCxn id="230" idx="6"/>
            <a:endCxn id="238" idx="2"/>
          </p:cNvCxnSpPr>
          <p:nvPr/>
        </p:nvCxnSpPr>
        <p:spPr>
          <a:xfrm flipH="1" rot="10800000">
            <a:off x="1212088" y="2377675"/>
            <a:ext cx="1048500" cy="1216200"/>
          </a:xfrm>
          <a:prstGeom prst="straightConnector1">
            <a:avLst/>
          </a:prstGeom>
          <a:noFill/>
          <a:ln cap="flat" cmpd="sng" w="9525">
            <a:solidFill>
              <a:srgbClr val="434343"/>
            </a:solidFill>
            <a:prstDash val="solid"/>
            <a:round/>
            <a:headEnd len="med" w="med" type="none"/>
            <a:tailEnd len="med" w="med" type="none"/>
          </a:ln>
        </p:spPr>
      </p:cxnSp>
      <p:cxnSp>
        <p:nvCxnSpPr>
          <p:cNvPr id="260" name="Google Shape;260;gadac66c4fc_1_63"/>
          <p:cNvCxnSpPr>
            <a:stCxn id="229" idx="6"/>
            <a:endCxn id="238" idx="2"/>
          </p:cNvCxnSpPr>
          <p:nvPr/>
        </p:nvCxnSpPr>
        <p:spPr>
          <a:xfrm flipH="1" rot="10800000">
            <a:off x="1212088" y="2377750"/>
            <a:ext cx="1048500" cy="734700"/>
          </a:xfrm>
          <a:prstGeom prst="straightConnector1">
            <a:avLst/>
          </a:prstGeom>
          <a:noFill/>
          <a:ln cap="flat" cmpd="sng" w="9525">
            <a:solidFill>
              <a:srgbClr val="434343"/>
            </a:solidFill>
            <a:prstDash val="solid"/>
            <a:round/>
            <a:headEnd len="med" w="med" type="none"/>
            <a:tailEnd len="med" w="med" type="none"/>
          </a:ln>
        </p:spPr>
      </p:cxnSp>
      <p:cxnSp>
        <p:nvCxnSpPr>
          <p:cNvPr id="261" name="Google Shape;261;gadac66c4fc_1_63"/>
          <p:cNvCxnSpPr>
            <a:stCxn id="228" idx="6"/>
            <a:endCxn id="237" idx="2"/>
          </p:cNvCxnSpPr>
          <p:nvPr/>
        </p:nvCxnSpPr>
        <p:spPr>
          <a:xfrm>
            <a:off x="1212088" y="2631025"/>
            <a:ext cx="1048500" cy="2246700"/>
          </a:xfrm>
          <a:prstGeom prst="straightConnector1">
            <a:avLst/>
          </a:prstGeom>
          <a:noFill/>
          <a:ln cap="flat" cmpd="sng" w="9525">
            <a:solidFill>
              <a:srgbClr val="434343"/>
            </a:solidFill>
            <a:prstDash val="solid"/>
            <a:round/>
            <a:headEnd len="med" w="med" type="none"/>
            <a:tailEnd len="med" w="med" type="none"/>
          </a:ln>
        </p:spPr>
      </p:cxnSp>
      <p:cxnSp>
        <p:nvCxnSpPr>
          <p:cNvPr id="262" name="Google Shape;262;gadac66c4fc_1_63"/>
          <p:cNvCxnSpPr>
            <a:endCxn id="237" idx="2"/>
          </p:cNvCxnSpPr>
          <p:nvPr/>
        </p:nvCxnSpPr>
        <p:spPr>
          <a:xfrm>
            <a:off x="1212138" y="3112400"/>
            <a:ext cx="1048500" cy="1765200"/>
          </a:xfrm>
          <a:prstGeom prst="straightConnector1">
            <a:avLst/>
          </a:prstGeom>
          <a:noFill/>
          <a:ln cap="flat" cmpd="sng" w="9525">
            <a:solidFill>
              <a:srgbClr val="434343"/>
            </a:solidFill>
            <a:prstDash val="solid"/>
            <a:round/>
            <a:headEnd len="med" w="med" type="none"/>
            <a:tailEnd len="med" w="med" type="none"/>
          </a:ln>
        </p:spPr>
      </p:cxnSp>
      <p:cxnSp>
        <p:nvCxnSpPr>
          <p:cNvPr id="263" name="Google Shape;263;gadac66c4fc_1_63"/>
          <p:cNvCxnSpPr>
            <a:endCxn id="237" idx="2"/>
          </p:cNvCxnSpPr>
          <p:nvPr/>
        </p:nvCxnSpPr>
        <p:spPr>
          <a:xfrm>
            <a:off x="1212138" y="3593900"/>
            <a:ext cx="1048500" cy="1283700"/>
          </a:xfrm>
          <a:prstGeom prst="straightConnector1">
            <a:avLst/>
          </a:prstGeom>
          <a:noFill/>
          <a:ln cap="flat" cmpd="sng" w="9525">
            <a:solidFill>
              <a:srgbClr val="434343"/>
            </a:solidFill>
            <a:prstDash val="solid"/>
            <a:round/>
            <a:headEnd len="med" w="med" type="none"/>
            <a:tailEnd len="med" w="med" type="none"/>
          </a:ln>
        </p:spPr>
      </p:cxnSp>
      <p:cxnSp>
        <p:nvCxnSpPr>
          <p:cNvPr id="264" name="Google Shape;264;gadac66c4fc_1_63"/>
          <p:cNvCxnSpPr>
            <a:stCxn id="231" idx="6"/>
            <a:endCxn id="237" idx="2"/>
          </p:cNvCxnSpPr>
          <p:nvPr/>
        </p:nvCxnSpPr>
        <p:spPr>
          <a:xfrm>
            <a:off x="1212088" y="4075300"/>
            <a:ext cx="1048500" cy="802200"/>
          </a:xfrm>
          <a:prstGeom prst="straightConnector1">
            <a:avLst/>
          </a:prstGeom>
          <a:noFill/>
          <a:ln cap="flat" cmpd="sng" w="9525">
            <a:solidFill>
              <a:srgbClr val="434343"/>
            </a:solidFill>
            <a:prstDash val="solid"/>
            <a:round/>
            <a:headEnd len="med" w="med" type="none"/>
            <a:tailEnd len="med" w="med" type="none"/>
          </a:ln>
        </p:spPr>
      </p:cxnSp>
      <p:cxnSp>
        <p:nvCxnSpPr>
          <p:cNvPr id="265" name="Google Shape;265;gadac66c4fc_1_63"/>
          <p:cNvCxnSpPr>
            <a:stCxn id="232" idx="6"/>
            <a:endCxn id="237" idx="2"/>
          </p:cNvCxnSpPr>
          <p:nvPr/>
        </p:nvCxnSpPr>
        <p:spPr>
          <a:xfrm flipH="1" rot="10800000">
            <a:off x="1212088" y="4877450"/>
            <a:ext cx="1048500" cy="266400"/>
          </a:xfrm>
          <a:prstGeom prst="straightConnector1">
            <a:avLst/>
          </a:prstGeom>
          <a:noFill/>
          <a:ln cap="flat" cmpd="sng" w="9525">
            <a:solidFill>
              <a:srgbClr val="434343"/>
            </a:solidFill>
            <a:prstDash val="solid"/>
            <a:round/>
            <a:headEnd len="med" w="med" type="none"/>
            <a:tailEnd len="med" w="med" type="none"/>
          </a:ln>
        </p:spPr>
      </p:cxnSp>
      <p:cxnSp>
        <p:nvCxnSpPr>
          <p:cNvPr id="266" name="Google Shape;266;gadac66c4fc_1_63"/>
          <p:cNvCxnSpPr>
            <a:stCxn id="232" idx="6"/>
            <a:endCxn id="236" idx="2"/>
          </p:cNvCxnSpPr>
          <p:nvPr/>
        </p:nvCxnSpPr>
        <p:spPr>
          <a:xfrm flipH="1" rot="10800000">
            <a:off x="1212088" y="4371050"/>
            <a:ext cx="1048500" cy="772800"/>
          </a:xfrm>
          <a:prstGeom prst="straightConnector1">
            <a:avLst/>
          </a:prstGeom>
          <a:noFill/>
          <a:ln cap="flat" cmpd="sng" w="9525">
            <a:solidFill>
              <a:srgbClr val="434343"/>
            </a:solidFill>
            <a:prstDash val="solid"/>
            <a:round/>
            <a:headEnd len="med" w="med" type="none"/>
            <a:tailEnd len="med" w="med" type="none"/>
          </a:ln>
        </p:spPr>
      </p:cxnSp>
      <p:cxnSp>
        <p:nvCxnSpPr>
          <p:cNvPr id="267" name="Google Shape;267;gadac66c4fc_1_63"/>
          <p:cNvCxnSpPr>
            <a:stCxn id="232" idx="6"/>
            <a:endCxn id="235" idx="2"/>
          </p:cNvCxnSpPr>
          <p:nvPr/>
        </p:nvCxnSpPr>
        <p:spPr>
          <a:xfrm flipH="1" rot="10800000">
            <a:off x="1212088" y="3864350"/>
            <a:ext cx="1048500" cy="1279500"/>
          </a:xfrm>
          <a:prstGeom prst="straightConnector1">
            <a:avLst/>
          </a:prstGeom>
          <a:noFill/>
          <a:ln cap="flat" cmpd="sng" w="9525">
            <a:solidFill>
              <a:srgbClr val="434343"/>
            </a:solidFill>
            <a:prstDash val="solid"/>
            <a:round/>
            <a:headEnd len="med" w="med" type="none"/>
            <a:tailEnd len="med" w="med" type="none"/>
          </a:ln>
        </p:spPr>
      </p:cxnSp>
      <p:cxnSp>
        <p:nvCxnSpPr>
          <p:cNvPr id="268" name="Google Shape;268;gadac66c4fc_1_63"/>
          <p:cNvCxnSpPr>
            <a:stCxn id="232" idx="6"/>
            <a:endCxn id="234" idx="2"/>
          </p:cNvCxnSpPr>
          <p:nvPr/>
        </p:nvCxnSpPr>
        <p:spPr>
          <a:xfrm flipH="1" rot="10800000">
            <a:off x="1212088" y="3357650"/>
            <a:ext cx="1048500" cy="1786200"/>
          </a:xfrm>
          <a:prstGeom prst="straightConnector1">
            <a:avLst/>
          </a:prstGeom>
          <a:noFill/>
          <a:ln cap="flat" cmpd="sng" w="9525">
            <a:solidFill>
              <a:srgbClr val="434343"/>
            </a:solidFill>
            <a:prstDash val="solid"/>
            <a:round/>
            <a:headEnd len="med" w="med" type="none"/>
            <a:tailEnd len="med" w="med" type="none"/>
          </a:ln>
        </p:spPr>
      </p:cxnSp>
      <p:cxnSp>
        <p:nvCxnSpPr>
          <p:cNvPr id="269" name="Google Shape;269;gadac66c4fc_1_63"/>
          <p:cNvCxnSpPr>
            <a:endCxn id="236" idx="2"/>
          </p:cNvCxnSpPr>
          <p:nvPr/>
        </p:nvCxnSpPr>
        <p:spPr>
          <a:xfrm>
            <a:off x="1212138" y="4075425"/>
            <a:ext cx="1048500" cy="295500"/>
          </a:xfrm>
          <a:prstGeom prst="straightConnector1">
            <a:avLst/>
          </a:prstGeom>
          <a:noFill/>
          <a:ln cap="flat" cmpd="sng" w="9525">
            <a:solidFill>
              <a:srgbClr val="434343"/>
            </a:solidFill>
            <a:prstDash val="solid"/>
            <a:round/>
            <a:headEnd len="med" w="med" type="none"/>
            <a:tailEnd len="med" w="med" type="none"/>
          </a:ln>
        </p:spPr>
      </p:cxnSp>
      <p:cxnSp>
        <p:nvCxnSpPr>
          <p:cNvPr id="270" name="Google Shape;270;gadac66c4fc_1_63"/>
          <p:cNvCxnSpPr>
            <a:stCxn id="231" idx="6"/>
            <a:endCxn id="235" idx="2"/>
          </p:cNvCxnSpPr>
          <p:nvPr/>
        </p:nvCxnSpPr>
        <p:spPr>
          <a:xfrm flipH="1" rot="10800000">
            <a:off x="1212088" y="3864100"/>
            <a:ext cx="1048500" cy="211200"/>
          </a:xfrm>
          <a:prstGeom prst="straightConnector1">
            <a:avLst/>
          </a:prstGeom>
          <a:noFill/>
          <a:ln cap="flat" cmpd="sng" w="9525">
            <a:solidFill>
              <a:srgbClr val="434343"/>
            </a:solidFill>
            <a:prstDash val="solid"/>
            <a:round/>
            <a:headEnd len="med" w="med" type="none"/>
            <a:tailEnd len="med" w="med" type="none"/>
          </a:ln>
        </p:spPr>
      </p:cxnSp>
      <p:cxnSp>
        <p:nvCxnSpPr>
          <p:cNvPr id="271" name="Google Shape;271;gadac66c4fc_1_63"/>
          <p:cNvCxnSpPr>
            <a:stCxn id="231" idx="6"/>
            <a:endCxn id="234" idx="2"/>
          </p:cNvCxnSpPr>
          <p:nvPr/>
        </p:nvCxnSpPr>
        <p:spPr>
          <a:xfrm flipH="1" rot="10800000">
            <a:off x="1212088" y="3357700"/>
            <a:ext cx="1048500" cy="717600"/>
          </a:xfrm>
          <a:prstGeom prst="straightConnector1">
            <a:avLst/>
          </a:prstGeom>
          <a:noFill/>
          <a:ln cap="flat" cmpd="sng" w="9525">
            <a:solidFill>
              <a:srgbClr val="434343"/>
            </a:solidFill>
            <a:prstDash val="solid"/>
            <a:round/>
            <a:headEnd len="med" w="med" type="none"/>
            <a:tailEnd len="med" w="med" type="none"/>
          </a:ln>
        </p:spPr>
      </p:cxnSp>
      <p:cxnSp>
        <p:nvCxnSpPr>
          <p:cNvPr id="272" name="Google Shape;272;gadac66c4fc_1_63"/>
          <p:cNvCxnSpPr>
            <a:stCxn id="231" idx="6"/>
            <a:endCxn id="239" idx="2"/>
          </p:cNvCxnSpPr>
          <p:nvPr/>
        </p:nvCxnSpPr>
        <p:spPr>
          <a:xfrm flipH="1" rot="10800000">
            <a:off x="1212088" y="2884300"/>
            <a:ext cx="1048500" cy="1191000"/>
          </a:xfrm>
          <a:prstGeom prst="straightConnector1">
            <a:avLst/>
          </a:prstGeom>
          <a:noFill/>
          <a:ln cap="flat" cmpd="sng" w="9525">
            <a:solidFill>
              <a:srgbClr val="434343"/>
            </a:solidFill>
            <a:prstDash val="solid"/>
            <a:round/>
            <a:headEnd len="med" w="med" type="none"/>
            <a:tailEnd len="med" w="med" type="none"/>
          </a:ln>
        </p:spPr>
      </p:cxnSp>
      <p:cxnSp>
        <p:nvCxnSpPr>
          <p:cNvPr id="273" name="Google Shape;273;gadac66c4fc_1_63"/>
          <p:cNvCxnSpPr>
            <a:stCxn id="232" idx="6"/>
            <a:endCxn id="239" idx="2"/>
          </p:cNvCxnSpPr>
          <p:nvPr/>
        </p:nvCxnSpPr>
        <p:spPr>
          <a:xfrm flipH="1" rot="10800000">
            <a:off x="1212088" y="2884250"/>
            <a:ext cx="1048500" cy="2259600"/>
          </a:xfrm>
          <a:prstGeom prst="straightConnector1">
            <a:avLst/>
          </a:prstGeom>
          <a:noFill/>
          <a:ln cap="flat" cmpd="sng" w="9525">
            <a:solidFill>
              <a:srgbClr val="434343"/>
            </a:solidFill>
            <a:prstDash val="solid"/>
            <a:round/>
            <a:headEnd len="med" w="med" type="none"/>
            <a:tailEnd len="med" w="med" type="none"/>
          </a:ln>
        </p:spPr>
      </p:cxnSp>
      <p:cxnSp>
        <p:nvCxnSpPr>
          <p:cNvPr id="274" name="Google Shape;274;gadac66c4fc_1_63"/>
          <p:cNvCxnSpPr>
            <a:endCxn id="234" idx="2"/>
          </p:cNvCxnSpPr>
          <p:nvPr/>
        </p:nvCxnSpPr>
        <p:spPr>
          <a:xfrm flipH="1" rot="10800000">
            <a:off x="1212138" y="3357575"/>
            <a:ext cx="1048500" cy="236400"/>
          </a:xfrm>
          <a:prstGeom prst="straightConnector1">
            <a:avLst/>
          </a:prstGeom>
          <a:noFill/>
          <a:ln cap="flat" cmpd="sng" w="9525">
            <a:solidFill>
              <a:srgbClr val="434343"/>
            </a:solidFill>
            <a:prstDash val="solid"/>
            <a:round/>
            <a:headEnd len="med" w="med" type="none"/>
            <a:tailEnd len="med" w="med" type="none"/>
          </a:ln>
        </p:spPr>
      </p:cxnSp>
      <p:cxnSp>
        <p:nvCxnSpPr>
          <p:cNvPr id="275" name="Google Shape;275;gadac66c4fc_1_63"/>
          <p:cNvCxnSpPr>
            <a:stCxn id="230" idx="6"/>
            <a:endCxn id="239" idx="2"/>
          </p:cNvCxnSpPr>
          <p:nvPr/>
        </p:nvCxnSpPr>
        <p:spPr>
          <a:xfrm flipH="1" rot="10800000">
            <a:off x="1212088" y="2884375"/>
            <a:ext cx="1048500" cy="709500"/>
          </a:xfrm>
          <a:prstGeom prst="straightConnector1">
            <a:avLst/>
          </a:prstGeom>
          <a:noFill/>
          <a:ln cap="flat" cmpd="sng" w="9525">
            <a:solidFill>
              <a:srgbClr val="434343"/>
            </a:solidFill>
            <a:prstDash val="solid"/>
            <a:round/>
            <a:headEnd len="med" w="med" type="none"/>
            <a:tailEnd len="med" w="med" type="none"/>
          </a:ln>
        </p:spPr>
      </p:cxnSp>
      <p:cxnSp>
        <p:nvCxnSpPr>
          <p:cNvPr id="276" name="Google Shape;276;gadac66c4fc_1_63"/>
          <p:cNvCxnSpPr>
            <a:stCxn id="230" idx="6"/>
            <a:endCxn id="236" idx="2"/>
          </p:cNvCxnSpPr>
          <p:nvPr/>
        </p:nvCxnSpPr>
        <p:spPr>
          <a:xfrm>
            <a:off x="1212088" y="3593875"/>
            <a:ext cx="1048500" cy="777000"/>
          </a:xfrm>
          <a:prstGeom prst="straightConnector1">
            <a:avLst/>
          </a:prstGeom>
          <a:noFill/>
          <a:ln cap="flat" cmpd="sng" w="9525">
            <a:solidFill>
              <a:srgbClr val="434343"/>
            </a:solidFill>
            <a:prstDash val="solid"/>
            <a:round/>
            <a:headEnd len="med" w="med" type="none"/>
            <a:tailEnd len="med" w="med" type="none"/>
          </a:ln>
        </p:spPr>
      </p:cxnSp>
      <p:cxnSp>
        <p:nvCxnSpPr>
          <p:cNvPr id="277" name="Google Shape;277;gadac66c4fc_1_63"/>
          <p:cNvCxnSpPr>
            <a:stCxn id="229" idx="6"/>
            <a:endCxn id="239" idx="2"/>
          </p:cNvCxnSpPr>
          <p:nvPr/>
        </p:nvCxnSpPr>
        <p:spPr>
          <a:xfrm flipH="1" rot="10800000">
            <a:off x="1212088" y="2884450"/>
            <a:ext cx="1048500" cy="228000"/>
          </a:xfrm>
          <a:prstGeom prst="straightConnector1">
            <a:avLst/>
          </a:prstGeom>
          <a:noFill/>
          <a:ln cap="flat" cmpd="sng" w="9525">
            <a:solidFill>
              <a:srgbClr val="434343"/>
            </a:solidFill>
            <a:prstDash val="solid"/>
            <a:round/>
            <a:headEnd len="med" w="med" type="none"/>
            <a:tailEnd len="med" w="med" type="none"/>
          </a:ln>
        </p:spPr>
      </p:cxnSp>
      <p:cxnSp>
        <p:nvCxnSpPr>
          <p:cNvPr id="278" name="Google Shape;278;gadac66c4fc_1_63"/>
          <p:cNvCxnSpPr>
            <a:stCxn id="229" idx="6"/>
            <a:endCxn id="234" idx="2"/>
          </p:cNvCxnSpPr>
          <p:nvPr/>
        </p:nvCxnSpPr>
        <p:spPr>
          <a:xfrm>
            <a:off x="1212088" y="3112450"/>
            <a:ext cx="1048500" cy="245100"/>
          </a:xfrm>
          <a:prstGeom prst="straightConnector1">
            <a:avLst/>
          </a:prstGeom>
          <a:noFill/>
          <a:ln cap="flat" cmpd="sng" w="9525">
            <a:solidFill>
              <a:srgbClr val="434343"/>
            </a:solidFill>
            <a:prstDash val="solid"/>
            <a:round/>
            <a:headEnd len="med" w="med" type="none"/>
            <a:tailEnd len="med" w="med" type="none"/>
          </a:ln>
        </p:spPr>
      </p:cxnSp>
      <p:cxnSp>
        <p:nvCxnSpPr>
          <p:cNvPr id="279" name="Google Shape;279;gadac66c4fc_1_63"/>
          <p:cNvCxnSpPr>
            <a:stCxn id="229" idx="6"/>
            <a:endCxn id="235" idx="2"/>
          </p:cNvCxnSpPr>
          <p:nvPr/>
        </p:nvCxnSpPr>
        <p:spPr>
          <a:xfrm>
            <a:off x="1212088" y="3112450"/>
            <a:ext cx="1048500" cy="751800"/>
          </a:xfrm>
          <a:prstGeom prst="straightConnector1">
            <a:avLst/>
          </a:prstGeom>
          <a:noFill/>
          <a:ln cap="flat" cmpd="sng" w="9525">
            <a:solidFill>
              <a:srgbClr val="434343"/>
            </a:solidFill>
            <a:prstDash val="solid"/>
            <a:round/>
            <a:headEnd len="med" w="med" type="none"/>
            <a:tailEnd len="med" w="med" type="none"/>
          </a:ln>
        </p:spPr>
      </p:cxnSp>
      <p:cxnSp>
        <p:nvCxnSpPr>
          <p:cNvPr id="280" name="Google Shape;280;gadac66c4fc_1_63"/>
          <p:cNvCxnSpPr>
            <a:endCxn id="236" idx="2"/>
          </p:cNvCxnSpPr>
          <p:nvPr/>
        </p:nvCxnSpPr>
        <p:spPr>
          <a:xfrm>
            <a:off x="1212138" y="3112425"/>
            <a:ext cx="1048500" cy="1258500"/>
          </a:xfrm>
          <a:prstGeom prst="straightConnector1">
            <a:avLst/>
          </a:prstGeom>
          <a:noFill/>
          <a:ln cap="flat" cmpd="sng" w="9525">
            <a:solidFill>
              <a:srgbClr val="434343"/>
            </a:solidFill>
            <a:prstDash val="solid"/>
            <a:round/>
            <a:headEnd len="med" w="med" type="none"/>
            <a:tailEnd len="med" w="med" type="none"/>
          </a:ln>
        </p:spPr>
      </p:cxnSp>
      <p:cxnSp>
        <p:nvCxnSpPr>
          <p:cNvPr id="281" name="Google Shape;281;gadac66c4fc_1_63"/>
          <p:cNvCxnSpPr>
            <a:stCxn id="228" idx="6"/>
            <a:endCxn id="239" idx="2"/>
          </p:cNvCxnSpPr>
          <p:nvPr/>
        </p:nvCxnSpPr>
        <p:spPr>
          <a:xfrm>
            <a:off x="1212088" y="2631025"/>
            <a:ext cx="1048500" cy="253200"/>
          </a:xfrm>
          <a:prstGeom prst="straightConnector1">
            <a:avLst/>
          </a:prstGeom>
          <a:noFill/>
          <a:ln cap="flat" cmpd="sng" w="9525">
            <a:solidFill>
              <a:srgbClr val="434343"/>
            </a:solidFill>
            <a:prstDash val="solid"/>
            <a:round/>
            <a:headEnd len="med" w="med" type="none"/>
            <a:tailEnd len="med" w="med" type="none"/>
          </a:ln>
        </p:spPr>
      </p:cxnSp>
      <p:cxnSp>
        <p:nvCxnSpPr>
          <p:cNvPr id="282" name="Google Shape;282;gadac66c4fc_1_63"/>
          <p:cNvCxnSpPr>
            <a:endCxn id="234" idx="2"/>
          </p:cNvCxnSpPr>
          <p:nvPr/>
        </p:nvCxnSpPr>
        <p:spPr>
          <a:xfrm>
            <a:off x="1212138" y="2630975"/>
            <a:ext cx="1048500" cy="726600"/>
          </a:xfrm>
          <a:prstGeom prst="straightConnector1">
            <a:avLst/>
          </a:prstGeom>
          <a:noFill/>
          <a:ln cap="flat" cmpd="sng" w="9525">
            <a:solidFill>
              <a:srgbClr val="434343"/>
            </a:solidFill>
            <a:prstDash val="solid"/>
            <a:round/>
            <a:headEnd len="med" w="med" type="none"/>
            <a:tailEnd len="med" w="med" type="none"/>
          </a:ln>
        </p:spPr>
      </p:cxnSp>
      <p:cxnSp>
        <p:nvCxnSpPr>
          <p:cNvPr id="283" name="Google Shape;283;gadac66c4fc_1_63"/>
          <p:cNvCxnSpPr>
            <a:stCxn id="228" idx="6"/>
            <a:endCxn id="235" idx="2"/>
          </p:cNvCxnSpPr>
          <p:nvPr/>
        </p:nvCxnSpPr>
        <p:spPr>
          <a:xfrm>
            <a:off x="1212088" y="2631025"/>
            <a:ext cx="1048500" cy="1233300"/>
          </a:xfrm>
          <a:prstGeom prst="straightConnector1">
            <a:avLst/>
          </a:prstGeom>
          <a:noFill/>
          <a:ln cap="flat" cmpd="sng" w="9525">
            <a:solidFill>
              <a:srgbClr val="434343"/>
            </a:solidFill>
            <a:prstDash val="solid"/>
            <a:round/>
            <a:headEnd len="med" w="med" type="none"/>
            <a:tailEnd len="med" w="med" type="none"/>
          </a:ln>
        </p:spPr>
      </p:cxnSp>
      <p:cxnSp>
        <p:nvCxnSpPr>
          <p:cNvPr id="284" name="Google Shape;284;gadac66c4fc_1_63"/>
          <p:cNvCxnSpPr>
            <a:stCxn id="228" idx="6"/>
            <a:endCxn id="236" idx="2"/>
          </p:cNvCxnSpPr>
          <p:nvPr/>
        </p:nvCxnSpPr>
        <p:spPr>
          <a:xfrm>
            <a:off x="1212088" y="2631025"/>
            <a:ext cx="1048500" cy="1740000"/>
          </a:xfrm>
          <a:prstGeom prst="straightConnector1">
            <a:avLst/>
          </a:prstGeom>
          <a:noFill/>
          <a:ln cap="flat" cmpd="sng" w="9525">
            <a:solidFill>
              <a:srgbClr val="434343"/>
            </a:solidFill>
            <a:prstDash val="solid"/>
            <a:round/>
            <a:headEnd len="med" w="med" type="none"/>
            <a:tailEnd len="med" w="med" type="none"/>
          </a:ln>
        </p:spPr>
      </p:cxnSp>
      <p:cxnSp>
        <p:nvCxnSpPr>
          <p:cNvPr id="285" name="Google Shape;285;gadac66c4fc_1_63"/>
          <p:cNvCxnSpPr>
            <a:stCxn id="238" idx="6"/>
            <a:endCxn id="243" idx="2"/>
          </p:cNvCxnSpPr>
          <p:nvPr/>
        </p:nvCxnSpPr>
        <p:spPr>
          <a:xfrm>
            <a:off x="2567238" y="2377688"/>
            <a:ext cx="1116000" cy="2523000"/>
          </a:xfrm>
          <a:prstGeom prst="straightConnector1">
            <a:avLst/>
          </a:prstGeom>
          <a:noFill/>
          <a:ln cap="flat" cmpd="sng" w="9525">
            <a:solidFill>
              <a:srgbClr val="B7B7B7"/>
            </a:solidFill>
            <a:prstDash val="solid"/>
            <a:round/>
            <a:headEnd len="med" w="med" type="none"/>
            <a:tailEnd len="med" w="med" type="none"/>
          </a:ln>
        </p:spPr>
      </p:cxnSp>
      <p:cxnSp>
        <p:nvCxnSpPr>
          <p:cNvPr id="286" name="Google Shape;286;gadac66c4fc_1_63"/>
          <p:cNvCxnSpPr>
            <a:stCxn id="238" idx="6"/>
            <a:endCxn id="244" idx="2"/>
          </p:cNvCxnSpPr>
          <p:nvPr/>
        </p:nvCxnSpPr>
        <p:spPr>
          <a:xfrm>
            <a:off x="2567238" y="2377688"/>
            <a:ext cx="1116000" cy="0"/>
          </a:xfrm>
          <a:prstGeom prst="straightConnector1">
            <a:avLst/>
          </a:prstGeom>
          <a:noFill/>
          <a:ln cap="flat" cmpd="sng" w="9525">
            <a:solidFill>
              <a:srgbClr val="B7B7B7"/>
            </a:solidFill>
            <a:prstDash val="solid"/>
            <a:round/>
            <a:headEnd len="med" w="med" type="none"/>
            <a:tailEnd len="med" w="med" type="none"/>
          </a:ln>
        </p:spPr>
      </p:cxnSp>
      <p:cxnSp>
        <p:nvCxnSpPr>
          <p:cNvPr id="287" name="Google Shape;287;gadac66c4fc_1_63"/>
          <p:cNvCxnSpPr>
            <a:stCxn id="238" idx="6"/>
            <a:endCxn id="245" idx="2"/>
          </p:cNvCxnSpPr>
          <p:nvPr/>
        </p:nvCxnSpPr>
        <p:spPr>
          <a:xfrm>
            <a:off x="2567238" y="2377688"/>
            <a:ext cx="1116000" cy="506700"/>
          </a:xfrm>
          <a:prstGeom prst="straightConnector1">
            <a:avLst/>
          </a:prstGeom>
          <a:noFill/>
          <a:ln cap="flat" cmpd="sng" w="9525">
            <a:solidFill>
              <a:srgbClr val="B7B7B7"/>
            </a:solidFill>
            <a:prstDash val="solid"/>
            <a:round/>
            <a:headEnd len="med" w="med" type="none"/>
            <a:tailEnd len="med" w="med" type="none"/>
          </a:ln>
        </p:spPr>
      </p:cxnSp>
      <p:cxnSp>
        <p:nvCxnSpPr>
          <p:cNvPr id="288" name="Google Shape;288;gadac66c4fc_1_63"/>
          <p:cNvCxnSpPr>
            <a:stCxn id="238" idx="6"/>
            <a:endCxn id="240" idx="2"/>
          </p:cNvCxnSpPr>
          <p:nvPr/>
        </p:nvCxnSpPr>
        <p:spPr>
          <a:xfrm>
            <a:off x="2567238" y="2377688"/>
            <a:ext cx="1116000" cy="979800"/>
          </a:xfrm>
          <a:prstGeom prst="straightConnector1">
            <a:avLst/>
          </a:prstGeom>
          <a:noFill/>
          <a:ln cap="flat" cmpd="sng" w="9525">
            <a:solidFill>
              <a:srgbClr val="B7B7B7"/>
            </a:solidFill>
            <a:prstDash val="solid"/>
            <a:round/>
            <a:headEnd len="med" w="med" type="none"/>
            <a:tailEnd len="med" w="med" type="none"/>
          </a:ln>
        </p:spPr>
      </p:cxnSp>
      <p:cxnSp>
        <p:nvCxnSpPr>
          <p:cNvPr id="289" name="Google Shape;289;gadac66c4fc_1_63"/>
          <p:cNvCxnSpPr>
            <a:stCxn id="238" idx="6"/>
            <a:endCxn id="241" idx="2"/>
          </p:cNvCxnSpPr>
          <p:nvPr/>
        </p:nvCxnSpPr>
        <p:spPr>
          <a:xfrm>
            <a:off x="2567238" y="2377688"/>
            <a:ext cx="1116000" cy="1486500"/>
          </a:xfrm>
          <a:prstGeom prst="straightConnector1">
            <a:avLst/>
          </a:prstGeom>
          <a:noFill/>
          <a:ln cap="flat" cmpd="sng" w="9525">
            <a:solidFill>
              <a:srgbClr val="B7B7B7"/>
            </a:solidFill>
            <a:prstDash val="solid"/>
            <a:round/>
            <a:headEnd len="med" w="med" type="none"/>
            <a:tailEnd len="med" w="med" type="none"/>
          </a:ln>
        </p:spPr>
      </p:cxnSp>
      <p:cxnSp>
        <p:nvCxnSpPr>
          <p:cNvPr id="290" name="Google Shape;290;gadac66c4fc_1_63"/>
          <p:cNvCxnSpPr>
            <a:stCxn id="238" idx="6"/>
            <a:endCxn id="242" idx="2"/>
          </p:cNvCxnSpPr>
          <p:nvPr/>
        </p:nvCxnSpPr>
        <p:spPr>
          <a:xfrm>
            <a:off x="2567238" y="2377688"/>
            <a:ext cx="1116000" cy="1993200"/>
          </a:xfrm>
          <a:prstGeom prst="straightConnector1">
            <a:avLst/>
          </a:prstGeom>
          <a:noFill/>
          <a:ln cap="flat" cmpd="sng" w="9525">
            <a:solidFill>
              <a:srgbClr val="B7B7B7"/>
            </a:solidFill>
            <a:prstDash val="solid"/>
            <a:round/>
            <a:headEnd len="med" w="med" type="none"/>
            <a:tailEnd len="med" w="med" type="none"/>
          </a:ln>
        </p:spPr>
      </p:cxnSp>
      <p:cxnSp>
        <p:nvCxnSpPr>
          <p:cNvPr id="291" name="Google Shape;291;gadac66c4fc_1_63"/>
          <p:cNvCxnSpPr>
            <a:endCxn id="244" idx="2"/>
          </p:cNvCxnSpPr>
          <p:nvPr/>
        </p:nvCxnSpPr>
        <p:spPr>
          <a:xfrm flipH="1" rot="10800000">
            <a:off x="2567325" y="2377688"/>
            <a:ext cx="1116000" cy="506700"/>
          </a:xfrm>
          <a:prstGeom prst="straightConnector1">
            <a:avLst/>
          </a:prstGeom>
          <a:noFill/>
          <a:ln cap="flat" cmpd="sng" w="9525">
            <a:solidFill>
              <a:srgbClr val="B7B7B7"/>
            </a:solidFill>
            <a:prstDash val="solid"/>
            <a:round/>
            <a:headEnd len="med" w="med" type="none"/>
            <a:tailEnd len="med" w="med" type="none"/>
          </a:ln>
        </p:spPr>
      </p:cxnSp>
      <p:cxnSp>
        <p:nvCxnSpPr>
          <p:cNvPr id="292" name="Google Shape;292;gadac66c4fc_1_63"/>
          <p:cNvCxnSpPr>
            <a:stCxn id="239" idx="6"/>
            <a:endCxn id="245" idx="2"/>
          </p:cNvCxnSpPr>
          <p:nvPr/>
        </p:nvCxnSpPr>
        <p:spPr>
          <a:xfrm>
            <a:off x="2567238" y="2884363"/>
            <a:ext cx="1116000" cy="0"/>
          </a:xfrm>
          <a:prstGeom prst="straightConnector1">
            <a:avLst/>
          </a:prstGeom>
          <a:noFill/>
          <a:ln cap="flat" cmpd="sng" w="9525">
            <a:solidFill>
              <a:srgbClr val="B7B7B7"/>
            </a:solidFill>
            <a:prstDash val="solid"/>
            <a:round/>
            <a:headEnd len="med" w="med" type="none"/>
            <a:tailEnd len="med" w="med" type="none"/>
          </a:ln>
        </p:spPr>
      </p:cxnSp>
      <p:cxnSp>
        <p:nvCxnSpPr>
          <p:cNvPr id="293" name="Google Shape;293;gadac66c4fc_1_63"/>
          <p:cNvCxnSpPr>
            <a:endCxn id="243" idx="2"/>
          </p:cNvCxnSpPr>
          <p:nvPr/>
        </p:nvCxnSpPr>
        <p:spPr>
          <a:xfrm>
            <a:off x="2567325" y="2884350"/>
            <a:ext cx="1116000" cy="2016300"/>
          </a:xfrm>
          <a:prstGeom prst="straightConnector1">
            <a:avLst/>
          </a:prstGeom>
          <a:noFill/>
          <a:ln cap="flat" cmpd="sng" w="9525">
            <a:solidFill>
              <a:srgbClr val="B7B7B7"/>
            </a:solidFill>
            <a:prstDash val="solid"/>
            <a:round/>
            <a:headEnd len="med" w="med" type="none"/>
            <a:tailEnd len="med" w="med" type="none"/>
          </a:ln>
        </p:spPr>
      </p:cxnSp>
      <p:cxnSp>
        <p:nvCxnSpPr>
          <p:cNvPr id="294" name="Google Shape;294;gadac66c4fc_1_63"/>
          <p:cNvCxnSpPr>
            <a:stCxn id="239" idx="6"/>
            <a:endCxn id="242" idx="2"/>
          </p:cNvCxnSpPr>
          <p:nvPr/>
        </p:nvCxnSpPr>
        <p:spPr>
          <a:xfrm>
            <a:off x="2567238" y="2884363"/>
            <a:ext cx="1116000" cy="1486500"/>
          </a:xfrm>
          <a:prstGeom prst="straightConnector1">
            <a:avLst/>
          </a:prstGeom>
          <a:noFill/>
          <a:ln cap="flat" cmpd="sng" w="9525">
            <a:solidFill>
              <a:srgbClr val="B7B7B7"/>
            </a:solidFill>
            <a:prstDash val="solid"/>
            <a:round/>
            <a:headEnd len="med" w="med" type="none"/>
            <a:tailEnd len="med" w="med" type="none"/>
          </a:ln>
        </p:spPr>
      </p:cxnSp>
      <p:cxnSp>
        <p:nvCxnSpPr>
          <p:cNvPr id="295" name="Google Shape;295;gadac66c4fc_1_63"/>
          <p:cNvCxnSpPr>
            <a:stCxn id="234" idx="6"/>
            <a:endCxn id="245" idx="2"/>
          </p:cNvCxnSpPr>
          <p:nvPr/>
        </p:nvCxnSpPr>
        <p:spPr>
          <a:xfrm flipH="1" rot="10800000">
            <a:off x="2567238" y="2884475"/>
            <a:ext cx="1116000" cy="473100"/>
          </a:xfrm>
          <a:prstGeom prst="straightConnector1">
            <a:avLst/>
          </a:prstGeom>
          <a:noFill/>
          <a:ln cap="flat" cmpd="sng" w="9525">
            <a:solidFill>
              <a:srgbClr val="B7B7B7"/>
            </a:solidFill>
            <a:prstDash val="solid"/>
            <a:round/>
            <a:headEnd len="med" w="med" type="none"/>
            <a:tailEnd len="med" w="med" type="none"/>
          </a:ln>
        </p:spPr>
      </p:cxnSp>
      <p:cxnSp>
        <p:nvCxnSpPr>
          <p:cNvPr id="296" name="Google Shape;296;gadac66c4fc_1_63"/>
          <p:cNvCxnSpPr>
            <a:endCxn id="244" idx="2"/>
          </p:cNvCxnSpPr>
          <p:nvPr/>
        </p:nvCxnSpPr>
        <p:spPr>
          <a:xfrm flipH="1" rot="10800000">
            <a:off x="2567325" y="2377688"/>
            <a:ext cx="1116000" cy="9798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gadac66c4fc_1_63"/>
          <p:cNvCxnSpPr>
            <a:stCxn id="234" idx="6"/>
            <a:endCxn id="240" idx="2"/>
          </p:cNvCxnSpPr>
          <p:nvPr/>
        </p:nvCxnSpPr>
        <p:spPr>
          <a:xfrm>
            <a:off x="2567238" y="3357575"/>
            <a:ext cx="1116000" cy="0"/>
          </a:xfrm>
          <a:prstGeom prst="straightConnector1">
            <a:avLst/>
          </a:prstGeom>
          <a:noFill/>
          <a:ln cap="flat" cmpd="sng" w="9525">
            <a:solidFill>
              <a:srgbClr val="B7B7B7"/>
            </a:solidFill>
            <a:prstDash val="solid"/>
            <a:round/>
            <a:headEnd len="med" w="med" type="none"/>
            <a:tailEnd len="med" w="med" type="none"/>
          </a:ln>
        </p:spPr>
      </p:cxnSp>
      <p:cxnSp>
        <p:nvCxnSpPr>
          <p:cNvPr id="298" name="Google Shape;298;gadac66c4fc_1_63"/>
          <p:cNvCxnSpPr>
            <a:stCxn id="234" idx="6"/>
            <a:endCxn id="241" idx="2"/>
          </p:cNvCxnSpPr>
          <p:nvPr/>
        </p:nvCxnSpPr>
        <p:spPr>
          <a:xfrm>
            <a:off x="2567238" y="3357575"/>
            <a:ext cx="1116000" cy="5067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gadac66c4fc_1_63"/>
          <p:cNvCxnSpPr>
            <a:stCxn id="234" idx="6"/>
            <a:endCxn id="242" idx="2"/>
          </p:cNvCxnSpPr>
          <p:nvPr/>
        </p:nvCxnSpPr>
        <p:spPr>
          <a:xfrm>
            <a:off x="2567238" y="3357575"/>
            <a:ext cx="1116000" cy="1013400"/>
          </a:xfrm>
          <a:prstGeom prst="straightConnector1">
            <a:avLst/>
          </a:prstGeom>
          <a:noFill/>
          <a:ln cap="flat" cmpd="sng" w="9525">
            <a:solidFill>
              <a:srgbClr val="B7B7B7"/>
            </a:solidFill>
            <a:prstDash val="solid"/>
            <a:round/>
            <a:headEnd len="med" w="med" type="none"/>
            <a:tailEnd len="med" w="med" type="none"/>
          </a:ln>
        </p:spPr>
      </p:cxnSp>
      <p:cxnSp>
        <p:nvCxnSpPr>
          <p:cNvPr id="300" name="Google Shape;300;gadac66c4fc_1_63"/>
          <p:cNvCxnSpPr>
            <a:stCxn id="234" idx="6"/>
            <a:endCxn id="243" idx="2"/>
          </p:cNvCxnSpPr>
          <p:nvPr/>
        </p:nvCxnSpPr>
        <p:spPr>
          <a:xfrm>
            <a:off x="2567238" y="3357575"/>
            <a:ext cx="1116000" cy="1543200"/>
          </a:xfrm>
          <a:prstGeom prst="straightConnector1">
            <a:avLst/>
          </a:prstGeom>
          <a:noFill/>
          <a:ln cap="flat" cmpd="sng" w="9525">
            <a:solidFill>
              <a:srgbClr val="B7B7B7"/>
            </a:solidFill>
            <a:prstDash val="solid"/>
            <a:round/>
            <a:headEnd len="med" w="med" type="none"/>
            <a:tailEnd len="med" w="med" type="none"/>
          </a:ln>
        </p:spPr>
      </p:cxnSp>
      <p:cxnSp>
        <p:nvCxnSpPr>
          <p:cNvPr id="301" name="Google Shape;301;gadac66c4fc_1_63"/>
          <p:cNvCxnSpPr>
            <a:stCxn id="235" idx="6"/>
            <a:endCxn id="244" idx="2"/>
          </p:cNvCxnSpPr>
          <p:nvPr/>
        </p:nvCxnSpPr>
        <p:spPr>
          <a:xfrm flipH="1" rot="10800000">
            <a:off x="2567238" y="2377750"/>
            <a:ext cx="1116000" cy="1486500"/>
          </a:xfrm>
          <a:prstGeom prst="straightConnector1">
            <a:avLst/>
          </a:prstGeom>
          <a:noFill/>
          <a:ln cap="flat" cmpd="sng" w="9525">
            <a:solidFill>
              <a:srgbClr val="B7B7B7"/>
            </a:solidFill>
            <a:prstDash val="solid"/>
            <a:round/>
            <a:headEnd len="med" w="med" type="none"/>
            <a:tailEnd len="med" w="med" type="none"/>
          </a:ln>
        </p:spPr>
      </p:cxnSp>
      <p:cxnSp>
        <p:nvCxnSpPr>
          <p:cNvPr id="302" name="Google Shape;302;gadac66c4fc_1_63"/>
          <p:cNvCxnSpPr>
            <a:stCxn id="235" idx="6"/>
            <a:endCxn id="245" idx="2"/>
          </p:cNvCxnSpPr>
          <p:nvPr/>
        </p:nvCxnSpPr>
        <p:spPr>
          <a:xfrm flipH="1" rot="10800000">
            <a:off x="2567238" y="2884450"/>
            <a:ext cx="1116000" cy="979800"/>
          </a:xfrm>
          <a:prstGeom prst="straightConnector1">
            <a:avLst/>
          </a:prstGeom>
          <a:noFill/>
          <a:ln cap="flat" cmpd="sng" w="9525">
            <a:solidFill>
              <a:srgbClr val="B7B7B7"/>
            </a:solidFill>
            <a:prstDash val="solid"/>
            <a:round/>
            <a:headEnd len="med" w="med" type="none"/>
            <a:tailEnd len="med" w="med" type="none"/>
          </a:ln>
        </p:spPr>
      </p:cxnSp>
      <p:cxnSp>
        <p:nvCxnSpPr>
          <p:cNvPr id="303" name="Google Shape;303;gadac66c4fc_1_63"/>
          <p:cNvCxnSpPr>
            <a:endCxn id="240" idx="2"/>
          </p:cNvCxnSpPr>
          <p:nvPr/>
        </p:nvCxnSpPr>
        <p:spPr>
          <a:xfrm flipH="1" rot="10800000">
            <a:off x="2567325" y="3357575"/>
            <a:ext cx="1116000" cy="506700"/>
          </a:xfrm>
          <a:prstGeom prst="straightConnector1">
            <a:avLst/>
          </a:prstGeom>
          <a:noFill/>
          <a:ln cap="flat" cmpd="sng" w="9525">
            <a:solidFill>
              <a:srgbClr val="B7B7B7"/>
            </a:solidFill>
            <a:prstDash val="solid"/>
            <a:round/>
            <a:headEnd len="med" w="med" type="none"/>
            <a:tailEnd len="med" w="med" type="none"/>
          </a:ln>
        </p:spPr>
      </p:cxnSp>
      <p:cxnSp>
        <p:nvCxnSpPr>
          <p:cNvPr id="304" name="Google Shape;304;gadac66c4fc_1_63"/>
          <p:cNvCxnSpPr>
            <a:stCxn id="235" idx="6"/>
            <a:endCxn id="241" idx="2"/>
          </p:cNvCxnSpPr>
          <p:nvPr/>
        </p:nvCxnSpPr>
        <p:spPr>
          <a:xfrm>
            <a:off x="2567238" y="3864250"/>
            <a:ext cx="1116000" cy="0"/>
          </a:xfrm>
          <a:prstGeom prst="straightConnector1">
            <a:avLst/>
          </a:prstGeom>
          <a:noFill/>
          <a:ln cap="flat" cmpd="sng" w="9525">
            <a:solidFill>
              <a:srgbClr val="B7B7B7"/>
            </a:solidFill>
            <a:prstDash val="solid"/>
            <a:round/>
            <a:headEnd len="med" w="med" type="none"/>
            <a:tailEnd len="med" w="med" type="none"/>
          </a:ln>
        </p:spPr>
      </p:cxnSp>
      <p:cxnSp>
        <p:nvCxnSpPr>
          <p:cNvPr id="305" name="Google Shape;305;gadac66c4fc_1_63"/>
          <p:cNvCxnSpPr>
            <a:endCxn id="242" idx="2"/>
          </p:cNvCxnSpPr>
          <p:nvPr/>
        </p:nvCxnSpPr>
        <p:spPr>
          <a:xfrm>
            <a:off x="2567325" y="3864225"/>
            <a:ext cx="1116000" cy="506700"/>
          </a:xfrm>
          <a:prstGeom prst="straightConnector1">
            <a:avLst/>
          </a:prstGeom>
          <a:noFill/>
          <a:ln cap="flat" cmpd="sng" w="9525">
            <a:solidFill>
              <a:srgbClr val="B7B7B7"/>
            </a:solidFill>
            <a:prstDash val="solid"/>
            <a:round/>
            <a:headEnd len="med" w="med" type="none"/>
            <a:tailEnd len="med" w="med" type="none"/>
          </a:ln>
        </p:spPr>
      </p:cxnSp>
      <p:cxnSp>
        <p:nvCxnSpPr>
          <p:cNvPr id="306" name="Google Shape;306;gadac66c4fc_1_63"/>
          <p:cNvCxnSpPr>
            <a:stCxn id="235" idx="6"/>
            <a:endCxn id="243" idx="2"/>
          </p:cNvCxnSpPr>
          <p:nvPr/>
        </p:nvCxnSpPr>
        <p:spPr>
          <a:xfrm>
            <a:off x="2567238" y="3864250"/>
            <a:ext cx="1116000" cy="1036500"/>
          </a:xfrm>
          <a:prstGeom prst="straightConnector1">
            <a:avLst/>
          </a:prstGeom>
          <a:noFill/>
          <a:ln cap="flat" cmpd="sng" w="9525">
            <a:solidFill>
              <a:srgbClr val="B7B7B7"/>
            </a:solidFill>
            <a:prstDash val="solid"/>
            <a:round/>
            <a:headEnd len="med" w="med" type="none"/>
            <a:tailEnd len="med" w="med" type="none"/>
          </a:ln>
        </p:spPr>
      </p:cxnSp>
      <p:cxnSp>
        <p:nvCxnSpPr>
          <p:cNvPr id="307" name="Google Shape;307;gadac66c4fc_1_63"/>
          <p:cNvCxnSpPr>
            <a:stCxn id="236" idx="6"/>
            <a:endCxn id="244" idx="2"/>
          </p:cNvCxnSpPr>
          <p:nvPr/>
        </p:nvCxnSpPr>
        <p:spPr>
          <a:xfrm flipH="1" rot="10800000">
            <a:off x="2567238" y="2377725"/>
            <a:ext cx="1116000" cy="1993200"/>
          </a:xfrm>
          <a:prstGeom prst="straightConnector1">
            <a:avLst/>
          </a:prstGeom>
          <a:noFill/>
          <a:ln cap="flat" cmpd="sng" w="9525">
            <a:solidFill>
              <a:srgbClr val="B7B7B7"/>
            </a:solidFill>
            <a:prstDash val="solid"/>
            <a:round/>
            <a:headEnd len="med" w="med" type="none"/>
            <a:tailEnd len="med" w="med" type="none"/>
          </a:ln>
        </p:spPr>
      </p:cxnSp>
      <p:cxnSp>
        <p:nvCxnSpPr>
          <p:cNvPr id="308" name="Google Shape;308;gadac66c4fc_1_63"/>
          <p:cNvCxnSpPr>
            <a:stCxn id="236" idx="6"/>
            <a:endCxn id="245" idx="2"/>
          </p:cNvCxnSpPr>
          <p:nvPr/>
        </p:nvCxnSpPr>
        <p:spPr>
          <a:xfrm flipH="1" rot="10800000">
            <a:off x="2567238" y="2884425"/>
            <a:ext cx="1116000" cy="1486500"/>
          </a:xfrm>
          <a:prstGeom prst="straightConnector1">
            <a:avLst/>
          </a:prstGeom>
          <a:noFill/>
          <a:ln cap="flat" cmpd="sng" w="9525">
            <a:solidFill>
              <a:srgbClr val="B7B7B7"/>
            </a:solidFill>
            <a:prstDash val="solid"/>
            <a:round/>
            <a:headEnd len="med" w="med" type="none"/>
            <a:tailEnd len="med" w="med" type="none"/>
          </a:ln>
        </p:spPr>
      </p:cxnSp>
      <p:cxnSp>
        <p:nvCxnSpPr>
          <p:cNvPr id="309" name="Google Shape;309;gadac66c4fc_1_63"/>
          <p:cNvCxnSpPr>
            <a:endCxn id="240" idx="2"/>
          </p:cNvCxnSpPr>
          <p:nvPr/>
        </p:nvCxnSpPr>
        <p:spPr>
          <a:xfrm flipH="1" rot="10800000">
            <a:off x="2567325" y="3357575"/>
            <a:ext cx="1116000" cy="1013400"/>
          </a:xfrm>
          <a:prstGeom prst="straightConnector1">
            <a:avLst/>
          </a:prstGeom>
          <a:noFill/>
          <a:ln cap="flat" cmpd="sng" w="9525">
            <a:solidFill>
              <a:srgbClr val="B7B7B7"/>
            </a:solidFill>
            <a:prstDash val="solid"/>
            <a:round/>
            <a:headEnd len="med" w="med" type="none"/>
            <a:tailEnd len="med" w="med" type="none"/>
          </a:ln>
        </p:spPr>
      </p:cxnSp>
      <p:cxnSp>
        <p:nvCxnSpPr>
          <p:cNvPr id="310" name="Google Shape;310;gadac66c4fc_1_63"/>
          <p:cNvCxnSpPr>
            <a:stCxn id="236" idx="6"/>
            <a:endCxn id="241" idx="2"/>
          </p:cNvCxnSpPr>
          <p:nvPr/>
        </p:nvCxnSpPr>
        <p:spPr>
          <a:xfrm flipH="1" rot="10800000">
            <a:off x="2567238" y="3864225"/>
            <a:ext cx="1116000" cy="506700"/>
          </a:xfrm>
          <a:prstGeom prst="straightConnector1">
            <a:avLst/>
          </a:prstGeom>
          <a:noFill/>
          <a:ln cap="flat" cmpd="sng" w="9525">
            <a:solidFill>
              <a:srgbClr val="B7B7B7"/>
            </a:solidFill>
            <a:prstDash val="solid"/>
            <a:round/>
            <a:headEnd len="med" w="med" type="none"/>
            <a:tailEnd len="med" w="med" type="none"/>
          </a:ln>
        </p:spPr>
      </p:cxnSp>
      <p:cxnSp>
        <p:nvCxnSpPr>
          <p:cNvPr id="311" name="Google Shape;311;gadac66c4fc_1_63"/>
          <p:cNvCxnSpPr>
            <a:stCxn id="236" idx="6"/>
            <a:endCxn id="242" idx="2"/>
          </p:cNvCxnSpPr>
          <p:nvPr/>
        </p:nvCxnSpPr>
        <p:spPr>
          <a:xfrm>
            <a:off x="2567238" y="4370925"/>
            <a:ext cx="1116000" cy="0"/>
          </a:xfrm>
          <a:prstGeom prst="straightConnector1">
            <a:avLst/>
          </a:prstGeom>
          <a:noFill/>
          <a:ln cap="flat" cmpd="sng" w="9525">
            <a:solidFill>
              <a:srgbClr val="B7B7B7"/>
            </a:solidFill>
            <a:prstDash val="solid"/>
            <a:round/>
            <a:headEnd len="med" w="med" type="none"/>
            <a:tailEnd len="med" w="med" type="none"/>
          </a:ln>
        </p:spPr>
      </p:cxnSp>
      <p:cxnSp>
        <p:nvCxnSpPr>
          <p:cNvPr id="312" name="Google Shape;312;gadac66c4fc_1_63"/>
          <p:cNvCxnSpPr>
            <a:stCxn id="236" idx="6"/>
            <a:endCxn id="243" idx="2"/>
          </p:cNvCxnSpPr>
          <p:nvPr/>
        </p:nvCxnSpPr>
        <p:spPr>
          <a:xfrm>
            <a:off x="2567238" y="4370925"/>
            <a:ext cx="1116000" cy="529800"/>
          </a:xfrm>
          <a:prstGeom prst="straightConnector1">
            <a:avLst/>
          </a:prstGeom>
          <a:noFill/>
          <a:ln cap="flat" cmpd="sng" w="9525">
            <a:solidFill>
              <a:srgbClr val="B7B7B7"/>
            </a:solidFill>
            <a:prstDash val="solid"/>
            <a:round/>
            <a:headEnd len="med" w="med" type="none"/>
            <a:tailEnd len="med" w="med" type="none"/>
          </a:ln>
        </p:spPr>
      </p:cxnSp>
      <p:cxnSp>
        <p:nvCxnSpPr>
          <p:cNvPr id="313" name="Google Shape;313;gadac66c4fc_1_63"/>
          <p:cNvCxnSpPr>
            <a:stCxn id="237" idx="6"/>
            <a:endCxn id="244" idx="2"/>
          </p:cNvCxnSpPr>
          <p:nvPr/>
        </p:nvCxnSpPr>
        <p:spPr>
          <a:xfrm flipH="1" rot="10800000">
            <a:off x="2567238" y="2377700"/>
            <a:ext cx="1116000" cy="2499900"/>
          </a:xfrm>
          <a:prstGeom prst="straightConnector1">
            <a:avLst/>
          </a:prstGeom>
          <a:noFill/>
          <a:ln cap="flat" cmpd="sng" w="9525">
            <a:solidFill>
              <a:srgbClr val="B7B7B7"/>
            </a:solidFill>
            <a:prstDash val="solid"/>
            <a:round/>
            <a:headEnd len="med" w="med" type="none"/>
            <a:tailEnd len="med" w="med" type="none"/>
          </a:ln>
        </p:spPr>
      </p:cxnSp>
      <p:cxnSp>
        <p:nvCxnSpPr>
          <p:cNvPr id="314" name="Google Shape;314;gadac66c4fc_1_63"/>
          <p:cNvCxnSpPr>
            <a:stCxn id="237" idx="6"/>
            <a:endCxn id="245" idx="2"/>
          </p:cNvCxnSpPr>
          <p:nvPr/>
        </p:nvCxnSpPr>
        <p:spPr>
          <a:xfrm flipH="1" rot="10800000">
            <a:off x="2567238" y="2884400"/>
            <a:ext cx="1116000" cy="1993200"/>
          </a:xfrm>
          <a:prstGeom prst="straightConnector1">
            <a:avLst/>
          </a:prstGeom>
          <a:noFill/>
          <a:ln cap="flat" cmpd="sng" w="9525">
            <a:solidFill>
              <a:srgbClr val="B7B7B7"/>
            </a:solidFill>
            <a:prstDash val="solid"/>
            <a:round/>
            <a:headEnd len="med" w="med" type="none"/>
            <a:tailEnd len="med" w="med" type="none"/>
          </a:ln>
        </p:spPr>
      </p:cxnSp>
      <p:cxnSp>
        <p:nvCxnSpPr>
          <p:cNvPr id="315" name="Google Shape;315;gadac66c4fc_1_63"/>
          <p:cNvCxnSpPr>
            <a:stCxn id="237" idx="6"/>
            <a:endCxn id="240" idx="2"/>
          </p:cNvCxnSpPr>
          <p:nvPr/>
        </p:nvCxnSpPr>
        <p:spPr>
          <a:xfrm flipH="1" rot="10800000">
            <a:off x="2567238" y="3357500"/>
            <a:ext cx="1116000" cy="1520100"/>
          </a:xfrm>
          <a:prstGeom prst="straightConnector1">
            <a:avLst/>
          </a:prstGeom>
          <a:noFill/>
          <a:ln cap="flat" cmpd="sng" w="9525">
            <a:solidFill>
              <a:srgbClr val="B7B7B7"/>
            </a:solidFill>
            <a:prstDash val="solid"/>
            <a:round/>
            <a:headEnd len="med" w="med" type="none"/>
            <a:tailEnd len="med" w="med" type="none"/>
          </a:ln>
        </p:spPr>
      </p:cxnSp>
      <p:cxnSp>
        <p:nvCxnSpPr>
          <p:cNvPr id="316" name="Google Shape;316;gadac66c4fc_1_63"/>
          <p:cNvCxnSpPr>
            <a:stCxn id="237" idx="6"/>
            <a:endCxn id="241" idx="2"/>
          </p:cNvCxnSpPr>
          <p:nvPr/>
        </p:nvCxnSpPr>
        <p:spPr>
          <a:xfrm flipH="1" rot="10800000">
            <a:off x="2567238" y="3864200"/>
            <a:ext cx="1116000" cy="1013400"/>
          </a:xfrm>
          <a:prstGeom prst="straightConnector1">
            <a:avLst/>
          </a:prstGeom>
          <a:noFill/>
          <a:ln cap="flat" cmpd="sng" w="9525">
            <a:solidFill>
              <a:srgbClr val="B7B7B7"/>
            </a:solidFill>
            <a:prstDash val="solid"/>
            <a:round/>
            <a:headEnd len="med" w="med" type="none"/>
            <a:tailEnd len="med" w="med" type="none"/>
          </a:ln>
        </p:spPr>
      </p:cxnSp>
      <p:cxnSp>
        <p:nvCxnSpPr>
          <p:cNvPr id="317" name="Google Shape;317;gadac66c4fc_1_63"/>
          <p:cNvCxnSpPr>
            <a:stCxn id="237" idx="6"/>
            <a:endCxn id="242" idx="2"/>
          </p:cNvCxnSpPr>
          <p:nvPr/>
        </p:nvCxnSpPr>
        <p:spPr>
          <a:xfrm flipH="1" rot="10800000">
            <a:off x="2567238" y="4370900"/>
            <a:ext cx="1116000" cy="506700"/>
          </a:xfrm>
          <a:prstGeom prst="straightConnector1">
            <a:avLst/>
          </a:prstGeom>
          <a:noFill/>
          <a:ln cap="flat" cmpd="sng" w="9525">
            <a:solidFill>
              <a:srgbClr val="B7B7B7"/>
            </a:solidFill>
            <a:prstDash val="solid"/>
            <a:round/>
            <a:headEnd len="med" w="med" type="none"/>
            <a:tailEnd len="med" w="med" type="none"/>
          </a:ln>
        </p:spPr>
      </p:cxnSp>
      <p:cxnSp>
        <p:nvCxnSpPr>
          <p:cNvPr id="318" name="Google Shape;318;gadac66c4fc_1_63"/>
          <p:cNvCxnSpPr>
            <a:endCxn id="243" idx="2"/>
          </p:cNvCxnSpPr>
          <p:nvPr/>
        </p:nvCxnSpPr>
        <p:spPr>
          <a:xfrm>
            <a:off x="2567325" y="4877550"/>
            <a:ext cx="1116000" cy="23100"/>
          </a:xfrm>
          <a:prstGeom prst="straightConnector1">
            <a:avLst/>
          </a:prstGeom>
          <a:noFill/>
          <a:ln cap="flat" cmpd="sng" w="9525">
            <a:solidFill>
              <a:srgbClr val="B7B7B7"/>
            </a:solidFill>
            <a:prstDash val="solid"/>
            <a:round/>
            <a:headEnd len="med" w="med" type="none"/>
            <a:tailEnd len="med" w="med" type="none"/>
          </a:ln>
        </p:spPr>
      </p:cxnSp>
      <p:sp>
        <p:nvSpPr>
          <p:cNvPr id="319" name="Google Shape;319;gadac66c4fc_1_63"/>
          <p:cNvSpPr txBox="1"/>
          <p:nvPr/>
        </p:nvSpPr>
        <p:spPr>
          <a:xfrm>
            <a:off x="521038" y="5409975"/>
            <a:ext cx="1075500" cy="3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latin typeface="Source Sans Pro Light"/>
                <a:ea typeface="Source Sans Pro Light"/>
                <a:cs typeface="Source Sans Pro Light"/>
                <a:sym typeface="Source Sans Pro Light"/>
              </a:rPr>
              <a:t>56 neurons</a:t>
            </a:r>
            <a:endParaRPr sz="1300">
              <a:latin typeface="Source Sans Pro Light"/>
              <a:ea typeface="Source Sans Pro Light"/>
              <a:cs typeface="Source Sans Pro Light"/>
              <a:sym typeface="Source Sans Pro Light"/>
            </a:endParaRPr>
          </a:p>
        </p:txBody>
      </p:sp>
      <p:sp>
        <p:nvSpPr>
          <p:cNvPr id="320" name="Google Shape;320;gadac66c4fc_1_63"/>
          <p:cNvSpPr txBox="1"/>
          <p:nvPr/>
        </p:nvSpPr>
        <p:spPr>
          <a:xfrm>
            <a:off x="1821138" y="5384225"/>
            <a:ext cx="1185600" cy="3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B7B7B7"/>
                </a:solidFill>
                <a:latin typeface="Source Sans Pro"/>
                <a:ea typeface="Source Sans Pro"/>
                <a:cs typeface="Source Sans Pro"/>
                <a:sym typeface="Source Sans Pro"/>
              </a:rPr>
              <a:t>4,6,8 </a:t>
            </a:r>
            <a:r>
              <a:rPr lang="en-US" sz="1300">
                <a:solidFill>
                  <a:srgbClr val="B7B7B7"/>
                </a:solidFill>
                <a:latin typeface="Source Sans Pro"/>
                <a:ea typeface="Source Sans Pro"/>
                <a:cs typeface="Source Sans Pro"/>
                <a:sym typeface="Source Sans Pro"/>
              </a:rPr>
              <a:t> neurons</a:t>
            </a:r>
            <a:endParaRPr>
              <a:solidFill>
                <a:srgbClr val="B7B7B7"/>
              </a:solidFill>
              <a:latin typeface="Source Sans Pro"/>
              <a:ea typeface="Source Sans Pro"/>
              <a:cs typeface="Source Sans Pro"/>
              <a:sym typeface="Source Sans Pro"/>
            </a:endParaRPr>
          </a:p>
        </p:txBody>
      </p:sp>
      <p:sp>
        <p:nvSpPr>
          <p:cNvPr id="321" name="Google Shape;321;gadac66c4fc_1_63"/>
          <p:cNvSpPr txBox="1"/>
          <p:nvPr/>
        </p:nvSpPr>
        <p:spPr>
          <a:xfrm>
            <a:off x="3243838" y="5407425"/>
            <a:ext cx="1185600" cy="3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B7B7B7"/>
                </a:solidFill>
                <a:latin typeface="Source Sans Pro"/>
                <a:ea typeface="Source Sans Pro"/>
                <a:cs typeface="Source Sans Pro"/>
                <a:sym typeface="Source Sans Pro"/>
              </a:rPr>
              <a:t>4,6,8 </a:t>
            </a:r>
            <a:r>
              <a:rPr lang="en-US" sz="1300">
                <a:solidFill>
                  <a:srgbClr val="B7B7B7"/>
                </a:solidFill>
                <a:latin typeface="Source Sans Pro"/>
                <a:ea typeface="Source Sans Pro"/>
                <a:cs typeface="Source Sans Pro"/>
                <a:sym typeface="Source Sans Pro"/>
              </a:rPr>
              <a:t> neurons</a:t>
            </a:r>
            <a:endParaRPr>
              <a:solidFill>
                <a:srgbClr val="B7B7B7"/>
              </a:solidFill>
              <a:latin typeface="Source Sans Pro"/>
              <a:ea typeface="Source Sans Pro"/>
              <a:cs typeface="Source Sans Pro"/>
              <a:sym typeface="Source Sans Pro"/>
            </a:endParaRPr>
          </a:p>
        </p:txBody>
      </p:sp>
      <p:cxnSp>
        <p:nvCxnSpPr>
          <p:cNvPr id="322" name="Google Shape;322;gadac66c4fc_1_63"/>
          <p:cNvCxnSpPr>
            <a:endCxn id="248" idx="2"/>
          </p:cNvCxnSpPr>
          <p:nvPr/>
        </p:nvCxnSpPr>
        <p:spPr>
          <a:xfrm>
            <a:off x="3990038" y="2378938"/>
            <a:ext cx="905700" cy="592800"/>
          </a:xfrm>
          <a:prstGeom prst="straightConnector1">
            <a:avLst/>
          </a:prstGeom>
          <a:noFill/>
          <a:ln cap="flat" cmpd="sng" w="9525">
            <a:solidFill>
              <a:srgbClr val="434343"/>
            </a:solidFill>
            <a:prstDash val="solid"/>
            <a:round/>
            <a:headEnd len="med" w="med" type="none"/>
            <a:tailEnd len="med" w="med" type="none"/>
          </a:ln>
        </p:spPr>
      </p:cxnSp>
      <p:cxnSp>
        <p:nvCxnSpPr>
          <p:cNvPr id="323" name="Google Shape;323;gadac66c4fc_1_63"/>
          <p:cNvCxnSpPr>
            <a:endCxn id="249" idx="2"/>
          </p:cNvCxnSpPr>
          <p:nvPr/>
        </p:nvCxnSpPr>
        <p:spPr>
          <a:xfrm>
            <a:off x="3990038" y="2378913"/>
            <a:ext cx="905700" cy="1099500"/>
          </a:xfrm>
          <a:prstGeom prst="straightConnector1">
            <a:avLst/>
          </a:prstGeom>
          <a:noFill/>
          <a:ln cap="flat" cmpd="sng" w="9525">
            <a:solidFill>
              <a:srgbClr val="434343"/>
            </a:solidFill>
            <a:prstDash val="solid"/>
            <a:round/>
            <a:headEnd len="med" w="med" type="none"/>
            <a:tailEnd len="med" w="med" type="none"/>
          </a:ln>
        </p:spPr>
      </p:cxnSp>
      <p:cxnSp>
        <p:nvCxnSpPr>
          <p:cNvPr id="324" name="Google Shape;324;gadac66c4fc_1_63"/>
          <p:cNvCxnSpPr>
            <a:endCxn id="246" idx="2"/>
          </p:cNvCxnSpPr>
          <p:nvPr/>
        </p:nvCxnSpPr>
        <p:spPr>
          <a:xfrm>
            <a:off x="3990038" y="2379025"/>
            <a:ext cx="905700" cy="1572600"/>
          </a:xfrm>
          <a:prstGeom prst="straightConnector1">
            <a:avLst/>
          </a:prstGeom>
          <a:noFill/>
          <a:ln cap="flat" cmpd="sng" w="9525">
            <a:solidFill>
              <a:srgbClr val="434343"/>
            </a:solidFill>
            <a:prstDash val="solid"/>
            <a:round/>
            <a:headEnd len="med" w="med" type="none"/>
            <a:tailEnd len="med" w="med" type="none"/>
          </a:ln>
        </p:spPr>
      </p:cxnSp>
      <p:cxnSp>
        <p:nvCxnSpPr>
          <p:cNvPr id="325" name="Google Shape;325;gadac66c4fc_1_63"/>
          <p:cNvCxnSpPr>
            <a:endCxn id="247" idx="2"/>
          </p:cNvCxnSpPr>
          <p:nvPr/>
        </p:nvCxnSpPr>
        <p:spPr>
          <a:xfrm>
            <a:off x="3990038" y="2379000"/>
            <a:ext cx="905700" cy="2079300"/>
          </a:xfrm>
          <a:prstGeom prst="straightConnector1">
            <a:avLst/>
          </a:prstGeom>
          <a:noFill/>
          <a:ln cap="flat" cmpd="sng" w="9525">
            <a:solidFill>
              <a:srgbClr val="434343"/>
            </a:solidFill>
            <a:prstDash val="solid"/>
            <a:round/>
            <a:headEnd len="med" w="med" type="none"/>
            <a:tailEnd len="med" w="med" type="none"/>
          </a:ln>
        </p:spPr>
      </p:cxnSp>
      <p:cxnSp>
        <p:nvCxnSpPr>
          <p:cNvPr id="326" name="Google Shape;326;gadac66c4fc_1_63"/>
          <p:cNvCxnSpPr>
            <a:endCxn id="248" idx="2"/>
          </p:cNvCxnSpPr>
          <p:nvPr/>
        </p:nvCxnSpPr>
        <p:spPr>
          <a:xfrm>
            <a:off x="3990038" y="2885638"/>
            <a:ext cx="905700" cy="86100"/>
          </a:xfrm>
          <a:prstGeom prst="straightConnector1">
            <a:avLst/>
          </a:prstGeom>
          <a:noFill/>
          <a:ln cap="flat" cmpd="sng" w="9525">
            <a:solidFill>
              <a:srgbClr val="434343"/>
            </a:solidFill>
            <a:prstDash val="solid"/>
            <a:round/>
            <a:headEnd len="med" w="med" type="none"/>
            <a:tailEnd len="med" w="med" type="none"/>
          </a:ln>
        </p:spPr>
      </p:cxnSp>
      <p:cxnSp>
        <p:nvCxnSpPr>
          <p:cNvPr id="327" name="Google Shape;327;gadac66c4fc_1_63"/>
          <p:cNvCxnSpPr>
            <a:endCxn id="249" idx="2"/>
          </p:cNvCxnSpPr>
          <p:nvPr/>
        </p:nvCxnSpPr>
        <p:spPr>
          <a:xfrm>
            <a:off x="3990038" y="2885613"/>
            <a:ext cx="905700" cy="592800"/>
          </a:xfrm>
          <a:prstGeom prst="straightConnector1">
            <a:avLst/>
          </a:prstGeom>
          <a:noFill/>
          <a:ln cap="flat" cmpd="sng" w="9525">
            <a:solidFill>
              <a:srgbClr val="434343"/>
            </a:solidFill>
            <a:prstDash val="solid"/>
            <a:round/>
            <a:headEnd len="med" w="med" type="none"/>
            <a:tailEnd len="med" w="med" type="none"/>
          </a:ln>
        </p:spPr>
      </p:cxnSp>
      <p:cxnSp>
        <p:nvCxnSpPr>
          <p:cNvPr id="328" name="Google Shape;328;gadac66c4fc_1_63"/>
          <p:cNvCxnSpPr>
            <a:endCxn id="246" idx="2"/>
          </p:cNvCxnSpPr>
          <p:nvPr/>
        </p:nvCxnSpPr>
        <p:spPr>
          <a:xfrm>
            <a:off x="3990038" y="2885725"/>
            <a:ext cx="905700" cy="1065900"/>
          </a:xfrm>
          <a:prstGeom prst="straightConnector1">
            <a:avLst/>
          </a:prstGeom>
          <a:noFill/>
          <a:ln cap="flat" cmpd="sng" w="9525">
            <a:solidFill>
              <a:srgbClr val="434343"/>
            </a:solidFill>
            <a:prstDash val="solid"/>
            <a:round/>
            <a:headEnd len="med" w="med" type="none"/>
            <a:tailEnd len="med" w="med" type="none"/>
          </a:ln>
        </p:spPr>
      </p:cxnSp>
      <p:cxnSp>
        <p:nvCxnSpPr>
          <p:cNvPr id="329" name="Google Shape;329;gadac66c4fc_1_63"/>
          <p:cNvCxnSpPr>
            <a:endCxn id="247" idx="2"/>
          </p:cNvCxnSpPr>
          <p:nvPr/>
        </p:nvCxnSpPr>
        <p:spPr>
          <a:xfrm>
            <a:off x="3990038" y="2885700"/>
            <a:ext cx="905700" cy="1572600"/>
          </a:xfrm>
          <a:prstGeom prst="straightConnector1">
            <a:avLst/>
          </a:prstGeom>
          <a:noFill/>
          <a:ln cap="flat" cmpd="sng" w="9525">
            <a:solidFill>
              <a:srgbClr val="434343"/>
            </a:solidFill>
            <a:prstDash val="solid"/>
            <a:round/>
            <a:headEnd len="med" w="med" type="none"/>
            <a:tailEnd len="med" w="med" type="none"/>
          </a:ln>
        </p:spPr>
      </p:cxnSp>
      <p:cxnSp>
        <p:nvCxnSpPr>
          <p:cNvPr id="330" name="Google Shape;330;gadac66c4fc_1_63"/>
          <p:cNvCxnSpPr>
            <a:endCxn id="248" idx="2"/>
          </p:cNvCxnSpPr>
          <p:nvPr/>
        </p:nvCxnSpPr>
        <p:spPr>
          <a:xfrm flipH="1" rot="10800000">
            <a:off x="3990038" y="2971738"/>
            <a:ext cx="905700" cy="387300"/>
          </a:xfrm>
          <a:prstGeom prst="straightConnector1">
            <a:avLst/>
          </a:prstGeom>
          <a:noFill/>
          <a:ln cap="flat" cmpd="sng" w="9525">
            <a:solidFill>
              <a:srgbClr val="434343"/>
            </a:solidFill>
            <a:prstDash val="solid"/>
            <a:round/>
            <a:headEnd len="med" w="med" type="none"/>
            <a:tailEnd len="med" w="med" type="none"/>
          </a:ln>
        </p:spPr>
      </p:cxnSp>
      <p:cxnSp>
        <p:nvCxnSpPr>
          <p:cNvPr id="331" name="Google Shape;331;gadac66c4fc_1_63"/>
          <p:cNvCxnSpPr>
            <a:endCxn id="249" idx="2"/>
          </p:cNvCxnSpPr>
          <p:nvPr/>
        </p:nvCxnSpPr>
        <p:spPr>
          <a:xfrm>
            <a:off x="3990038" y="3359013"/>
            <a:ext cx="905700" cy="119400"/>
          </a:xfrm>
          <a:prstGeom prst="straightConnector1">
            <a:avLst/>
          </a:prstGeom>
          <a:noFill/>
          <a:ln cap="flat" cmpd="sng" w="9525">
            <a:solidFill>
              <a:srgbClr val="434343"/>
            </a:solidFill>
            <a:prstDash val="solid"/>
            <a:round/>
            <a:headEnd len="med" w="med" type="none"/>
            <a:tailEnd len="med" w="med" type="none"/>
          </a:ln>
        </p:spPr>
      </p:cxnSp>
      <p:cxnSp>
        <p:nvCxnSpPr>
          <p:cNvPr id="332" name="Google Shape;332;gadac66c4fc_1_63"/>
          <p:cNvCxnSpPr>
            <a:endCxn id="246" idx="2"/>
          </p:cNvCxnSpPr>
          <p:nvPr/>
        </p:nvCxnSpPr>
        <p:spPr>
          <a:xfrm>
            <a:off x="3990038" y="3358825"/>
            <a:ext cx="905700" cy="592800"/>
          </a:xfrm>
          <a:prstGeom prst="straightConnector1">
            <a:avLst/>
          </a:prstGeom>
          <a:noFill/>
          <a:ln cap="flat" cmpd="sng" w="9525">
            <a:solidFill>
              <a:srgbClr val="434343"/>
            </a:solidFill>
            <a:prstDash val="solid"/>
            <a:round/>
            <a:headEnd len="med" w="med" type="none"/>
            <a:tailEnd len="med" w="med" type="none"/>
          </a:ln>
        </p:spPr>
      </p:cxnSp>
      <p:cxnSp>
        <p:nvCxnSpPr>
          <p:cNvPr id="333" name="Google Shape;333;gadac66c4fc_1_63"/>
          <p:cNvCxnSpPr>
            <a:endCxn id="247" idx="2"/>
          </p:cNvCxnSpPr>
          <p:nvPr/>
        </p:nvCxnSpPr>
        <p:spPr>
          <a:xfrm>
            <a:off x="3990038" y="3358800"/>
            <a:ext cx="905700" cy="1099500"/>
          </a:xfrm>
          <a:prstGeom prst="straightConnector1">
            <a:avLst/>
          </a:prstGeom>
          <a:noFill/>
          <a:ln cap="flat" cmpd="sng" w="9525">
            <a:solidFill>
              <a:srgbClr val="434343"/>
            </a:solidFill>
            <a:prstDash val="solid"/>
            <a:round/>
            <a:headEnd len="med" w="med" type="none"/>
            <a:tailEnd len="med" w="med" type="none"/>
          </a:ln>
        </p:spPr>
      </p:cxnSp>
      <p:cxnSp>
        <p:nvCxnSpPr>
          <p:cNvPr id="334" name="Google Shape;334;gadac66c4fc_1_63"/>
          <p:cNvCxnSpPr>
            <a:endCxn id="248" idx="2"/>
          </p:cNvCxnSpPr>
          <p:nvPr/>
        </p:nvCxnSpPr>
        <p:spPr>
          <a:xfrm flipH="1" rot="10800000">
            <a:off x="3990038" y="2971738"/>
            <a:ext cx="905700" cy="893700"/>
          </a:xfrm>
          <a:prstGeom prst="straightConnector1">
            <a:avLst/>
          </a:prstGeom>
          <a:noFill/>
          <a:ln cap="flat" cmpd="sng" w="9525">
            <a:solidFill>
              <a:srgbClr val="434343"/>
            </a:solidFill>
            <a:prstDash val="solid"/>
            <a:round/>
            <a:headEnd len="med" w="med" type="none"/>
            <a:tailEnd len="med" w="med" type="none"/>
          </a:ln>
        </p:spPr>
      </p:cxnSp>
      <p:cxnSp>
        <p:nvCxnSpPr>
          <p:cNvPr id="335" name="Google Shape;335;gadac66c4fc_1_63"/>
          <p:cNvCxnSpPr>
            <a:endCxn id="249" idx="2"/>
          </p:cNvCxnSpPr>
          <p:nvPr/>
        </p:nvCxnSpPr>
        <p:spPr>
          <a:xfrm flipH="1" rot="10800000">
            <a:off x="3990038" y="3478413"/>
            <a:ext cx="905700" cy="387300"/>
          </a:xfrm>
          <a:prstGeom prst="straightConnector1">
            <a:avLst/>
          </a:prstGeom>
          <a:noFill/>
          <a:ln cap="flat" cmpd="sng" w="9525">
            <a:solidFill>
              <a:srgbClr val="434343"/>
            </a:solidFill>
            <a:prstDash val="solid"/>
            <a:round/>
            <a:headEnd len="med" w="med" type="none"/>
            <a:tailEnd len="med" w="med" type="none"/>
          </a:ln>
        </p:spPr>
      </p:cxnSp>
      <p:cxnSp>
        <p:nvCxnSpPr>
          <p:cNvPr id="336" name="Google Shape;336;gadac66c4fc_1_63"/>
          <p:cNvCxnSpPr>
            <a:endCxn id="246" idx="2"/>
          </p:cNvCxnSpPr>
          <p:nvPr/>
        </p:nvCxnSpPr>
        <p:spPr>
          <a:xfrm>
            <a:off x="3990038" y="3865525"/>
            <a:ext cx="905700" cy="86100"/>
          </a:xfrm>
          <a:prstGeom prst="straightConnector1">
            <a:avLst/>
          </a:prstGeom>
          <a:noFill/>
          <a:ln cap="flat" cmpd="sng" w="9525">
            <a:solidFill>
              <a:srgbClr val="434343"/>
            </a:solidFill>
            <a:prstDash val="solid"/>
            <a:round/>
            <a:headEnd len="med" w="med" type="none"/>
            <a:tailEnd len="med" w="med" type="none"/>
          </a:ln>
        </p:spPr>
      </p:cxnSp>
      <p:cxnSp>
        <p:nvCxnSpPr>
          <p:cNvPr id="337" name="Google Shape;337;gadac66c4fc_1_63"/>
          <p:cNvCxnSpPr>
            <a:endCxn id="247" idx="2"/>
          </p:cNvCxnSpPr>
          <p:nvPr/>
        </p:nvCxnSpPr>
        <p:spPr>
          <a:xfrm>
            <a:off x="3990038" y="3865500"/>
            <a:ext cx="905700" cy="592800"/>
          </a:xfrm>
          <a:prstGeom prst="straightConnector1">
            <a:avLst/>
          </a:prstGeom>
          <a:noFill/>
          <a:ln cap="flat" cmpd="sng" w="9525">
            <a:solidFill>
              <a:srgbClr val="434343"/>
            </a:solidFill>
            <a:prstDash val="solid"/>
            <a:round/>
            <a:headEnd len="med" w="med" type="none"/>
            <a:tailEnd len="med" w="med" type="none"/>
          </a:ln>
        </p:spPr>
      </p:cxnSp>
      <p:cxnSp>
        <p:nvCxnSpPr>
          <p:cNvPr id="338" name="Google Shape;338;gadac66c4fc_1_63"/>
          <p:cNvCxnSpPr>
            <a:endCxn id="248" idx="1"/>
          </p:cNvCxnSpPr>
          <p:nvPr/>
        </p:nvCxnSpPr>
        <p:spPr>
          <a:xfrm flipH="1" rot="10800000">
            <a:off x="3989938" y="2861535"/>
            <a:ext cx="950700" cy="1510800"/>
          </a:xfrm>
          <a:prstGeom prst="straightConnector1">
            <a:avLst/>
          </a:prstGeom>
          <a:noFill/>
          <a:ln cap="flat" cmpd="sng" w="9525">
            <a:solidFill>
              <a:srgbClr val="434343"/>
            </a:solidFill>
            <a:prstDash val="solid"/>
            <a:round/>
            <a:headEnd len="med" w="med" type="none"/>
            <a:tailEnd len="med" w="med" type="none"/>
          </a:ln>
        </p:spPr>
      </p:cxnSp>
      <p:cxnSp>
        <p:nvCxnSpPr>
          <p:cNvPr id="339" name="Google Shape;339;gadac66c4fc_1_63"/>
          <p:cNvCxnSpPr>
            <a:endCxn id="249" idx="2"/>
          </p:cNvCxnSpPr>
          <p:nvPr/>
        </p:nvCxnSpPr>
        <p:spPr>
          <a:xfrm flipH="1" rot="10800000">
            <a:off x="3990038" y="3478413"/>
            <a:ext cx="905700" cy="893700"/>
          </a:xfrm>
          <a:prstGeom prst="straightConnector1">
            <a:avLst/>
          </a:prstGeom>
          <a:noFill/>
          <a:ln cap="flat" cmpd="sng" w="9525">
            <a:solidFill>
              <a:srgbClr val="434343"/>
            </a:solidFill>
            <a:prstDash val="solid"/>
            <a:round/>
            <a:headEnd len="med" w="med" type="none"/>
            <a:tailEnd len="med" w="med" type="none"/>
          </a:ln>
        </p:spPr>
      </p:cxnSp>
      <p:cxnSp>
        <p:nvCxnSpPr>
          <p:cNvPr id="340" name="Google Shape;340;gadac66c4fc_1_63"/>
          <p:cNvCxnSpPr>
            <a:endCxn id="246" idx="2"/>
          </p:cNvCxnSpPr>
          <p:nvPr/>
        </p:nvCxnSpPr>
        <p:spPr>
          <a:xfrm flipH="1" rot="10800000">
            <a:off x="3990038" y="3951625"/>
            <a:ext cx="905700" cy="420600"/>
          </a:xfrm>
          <a:prstGeom prst="straightConnector1">
            <a:avLst/>
          </a:prstGeom>
          <a:noFill/>
          <a:ln cap="flat" cmpd="sng" w="9525">
            <a:solidFill>
              <a:srgbClr val="434343"/>
            </a:solidFill>
            <a:prstDash val="solid"/>
            <a:round/>
            <a:headEnd len="med" w="med" type="none"/>
            <a:tailEnd len="med" w="med" type="none"/>
          </a:ln>
        </p:spPr>
      </p:cxnSp>
      <p:cxnSp>
        <p:nvCxnSpPr>
          <p:cNvPr id="341" name="Google Shape;341;gadac66c4fc_1_63"/>
          <p:cNvCxnSpPr>
            <a:endCxn id="247" idx="2"/>
          </p:cNvCxnSpPr>
          <p:nvPr/>
        </p:nvCxnSpPr>
        <p:spPr>
          <a:xfrm>
            <a:off x="3990038" y="4372200"/>
            <a:ext cx="905700" cy="86100"/>
          </a:xfrm>
          <a:prstGeom prst="straightConnector1">
            <a:avLst/>
          </a:prstGeom>
          <a:noFill/>
          <a:ln cap="flat" cmpd="sng" w="9525">
            <a:solidFill>
              <a:srgbClr val="434343"/>
            </a:solidFill>
            <a:prstDash val="solid"/>
            <a:round/>
            <a:headEnd len="med" w="med" type="none"/>
            <a:tailEnd len="med" w="med" type="none"/>
          </a:ln>
        </p:spPr>
      </p:cxnSp>
      <p:cxnSp>
        <p:nvCxnSpPr>
          <p:cNvPr id="342" name="Google Shape;342;gadac66c4fc_1_63"/>
          <p:cNvCxnSpPr>
            <a:endCxn id="248" idx="2"/>
          </p:cNvCxnSpPr>
          <p:nvPr/>
        </p:nvCxnSpPr>
        <p:spPr>
          <a:xfrm flipH="1" rot="10800000">
            <a:off x="3990038" y="2971738"/>
            <a:ext cx="905700" cy="1930200"/>
          </a:xfrm>
          <a:prstGeom prst="straightConnector1">
            <a:avLst/>
          </a:prstGeom>
          <a:noFill/>
          <a:ln cap="flat" cmpd="sng" w="9525">
            <a:solidFill>
              <a:srgbClr val="434343"/>
            </a:solidFill>
            <a:prstDash val="solid"/>
            <a:round/>
            <a:headEnd len="med" w="med" type="none"/>
            <a:tailEnd len="med" w="med" type="none"/>
          </a:ln>
        </p:spPr>
      </p:cxnSp>
      <p:cxnSp>
        <p:nvCxnSpPr>
          <p:cNvPr id="343" name="Google Shape;343;gadac66c4fc_1_63"/>
          <p:cNvCxnSpPr>
            <a:endCxn id="249" idx="2"/>
          </p:cNvCxnSpPr>
          <p:nvPr/>
        </p:nvCxnSpPr>
        <p:spPr>
          <a:xfrm flipH="1" rot="10800000">
            <a:off x="3990038" y="3478413"/>
            <a:ext cx="905700" cy="1423500"/>
          </a:xfrm>
          <a:prstGeom prst="straightConnector1">
            <a:avLst/>
          </a:prstGeom>
          <a:noFill/>
          <a:ln cap="flat" cmpd="sng" w="9525">
            <a:solidFill>
              <a:srgbClr val="434343"/>
            </a:solidFill>
            <a:prstDash val="solid"/>
            <a:round/>
            <a:headEnd len="med" w="med" type="none"/>
            <a:tailEnd len="med" w="med" type="none"/>
          </a:ln>
        </p:spPr>
      </p:cxnSp>
      <p:cxnSp>
        <p:nvCxnSpPr>
          <p:cNvPr id="344" name="Google Shape;344;gadac66c4fc_1_63"/>
          <p:cNvCxnSpPr>
            <a:endCxn id="246" idx="2"/>
          </p:cNvCxnSpPr>
          <p:nvPr/>
        </p:nvCxnSpPr>
        <p:spPr>
          <a:xfrm flipH="1" rot="10800000">
            <a:off x="3990038" y="3951625"/>
            <a:ext cx="905700" cy="950400"/>
          </a:xfrm>
          <a:prstGeom prst="straightConnector1">
            <a:avLst/>
          </a:prstGeom>
          <a:noFill/>
          <a:ln cap="flat" cmpd="sng" w="9525">
            <a:solidFill>
              <a:srgbClr val="434343"/>
            </a:solidFill>
            <a:prstDash val="solid"/>
            <a:round/>
            <a:headEnd len="med" w="med" type="none"/>
            <a:tailEnd len="med" w="med" type="none"/>
          </a:ln>
        </p:spPr>
      </p:cxnSp>
      <p:cxnSp>
        <p:nvCxnSpPr>
          <p:cNvPr id="345" name="Google Shape;345;gadac66c4fc_1_63"/>
          <p:cNvCxnSpPr>
            <a:endCxn id="247" idx="2"/>
          </p:cNvCxnSpPr>
          <p:nvPr/>
        </p:nvCxnSpPr>
        <p:spPr>
          <a:xfrm flipH="1" rot="10800000">
            <a:off x="3990038" y="4458300"/>
            <a:ext cx="905700" cy="443700"/>
          </a:xfrm>
          <a:prstGeom prst="straightConnector1">
            <a:avLst/>
          </a:prstGeom>
          <a:noFill/>
          <a:ln cap="flat" cmpd="sng" w="9525">
            <a:solidFill>
              <a:srgbClr val="434343"/>
            </a:solidFill>
            <a:prstDash val="solid"/>
            <a:round/>
            <a:headEnd len="med" w="med" type="none"/>
            <a:tailEnd len="med" w="med" type="none"/>
          </a:ln>
        </p:spPr>
      </p:cxnSp>
      <p:sp>
        <p:nvSpPr>
          <p:cNvPr id="346" name="Google Shape;346;gadac66c4fc_1_63"/>
          <p:cNvSpPr txBox="1"/>
          <p:nvPr/>
        </p:nvSpPr>
        <p:spPr>
          <a:xfrm>
            <a:off x="4511288" y="5418975"/>
            <a:ext cx="1075500" cy="3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latin typeface="Source Sans Pro Light"/>
                <a:ea typeface="Source Sans Pro Light"/>
                <a:cs typeface="Source Sans Pro Light"/>
                <a:sym typeface="Source Sans Pro Light"/>
              </a:rPr>
              <a:t>4 neurons</a:t>
            </a:r>
            <a:endParaRPr sz="1300">
              <a:latin typeface="Source Sans Pro Light"/>
              <a:ea typeface="Source Sans Pro Light"/>
              <a:cs typeface="Source Sans Pro Light"/>
              <a:sym typeface="Source Sans Pro Light"/>
            </a:endParaRPr>
          </a:p>
        </p:txBody>
      </p:sp>
      <p:sp>
        <p:nvSpPr>
          <p:cNvPr id="347" name="Google Shape;347;gadac66c4fc_1_63"/>
          <p:cNvSpPr txBox="1"/>
          <p:nvPr/>
        </p:nvSpPr>
        <p:spPr>
          <a:xfrm>
            <a:off x="2377788" y="1800500"/>
            <a:ext cx="1494900" cy="3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latin typeface="Source Sans Pro Light"/>
                <a:ea typeface="Source Sans Pro Light"/>
                <a:cs typeface="Source Sans Pro Light"/>
                <a:sym typeface="Source Sans Pro Light"/>
              </a:rPr>
              <a:t>0 - 2 hidden layers</a:t>
            </a:r>
            <a:endParaRPr sz="1300">
              <a:latin typeface="Source Sans Pro Light"/>
              <a:ea typeface="Source Sans Pro Light"/>
              <a:cs typeface="Source Sans Pro Light"/>
              <a:sym typeface="Source Sans Pro Light"/>
            </a:endParaRPr>
          </a:p>
          <a:p>
            <a:pPr indent="0" lvl="0" marL="0" rtl="0" algn="l">
              <a:spcBef>
                <a:spcPts val="0"/>
              </a:spcBef>
              <a:spcAft>
                <a:spcPts val="0"/>
              </a:spcAft>
              <a:buNone/>
            </a:pPr>
            <a:r>
              <a:t/>
            </a:r>
            <a:endParaRPr sz="1300">
              <a:latin typeface="Source Sans Pro Light"/>
              <a:ea typeface="Source Sans Pro Light"/>
              <a:cs typeface="Source Sans Pro Light"/>
              <a:sym typeface="Source Sans Pro Light"/>
            </a:endParaRPr>
          </a:p>
        </p:txBody>
      </p:sp>
      <p:sp>
        <p:nvSpPr>
          <p:cNvPr id="348" name="Google Shape;348;gadac66c4fc_1_63"/>
          <p:cNvSpPr txBox="1"/>
          <p:nvPr/>
        </p:nvSpPr>
        <p:spPr>
          <a:xfrm>
            <a:off x="6186000" y="2667850"/>
            <a:ext cx="23565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a:latin typeface="Roboto Light"/>
                <a:ea typeface="Roboto Light"/>
                <a:cs typeface="Roboto Light"/>
                <a:sym typeface="Roboto Light"/>
              </a:rPr>
              <a:t>Optimal Number of Neurons in Hidden Layers</a:t>
            </a:r>
            <a:endParaRPr i="1">
              <a:latin typeface="Roboto Light"/>
              <a:ea typeface="Roboto Light"/>
              <a:cs typeface="Roboto Light"/>
              <a:sym typeface="Roboto Light"/>
            </a:endParaRPr>
          </a:p>
        </p:txBody>
      </p:sp>
      <p:pic>
        <p:nvPicPr>
          <p:cNvPr id="349" name="Google Shape;349;gadac66c4fc_1_63"/>
          <p:cNvPicPr preferRelativeResize="0"/>
          <p:nvPr/>
        </p:nvPicPr>
        <p:blipFill>
          <a:blip r:embed="rId3">
            <a:alphaModFix/>
          </a:blip>
          <a:stretch>
            <a:fillRect/>
          </a:stretch>
        </p:blipFill>
        <p:spPr>
          <a:xfrm>
            <a:off x="6105567" y="3235025"/>
            <a:ext cx="2517384" cy="751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adac66c4fc_1_317"/>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6" name="Google Shape;356;gadac66c4fc_1_317"/>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Model Implementation - FFNN (Established Methods)</a:t>
            </a:r>
            <a:endParaRPr/>
          </a:p>
        </p:txBody>
      </p:sp>
      <p:graphicFrame>
        <p:nvGraphicFramePr>
          <p:cNvPr id="357" name="Google Shape;357;gadac66c4fc_1_317"/>
          <p:cNvGraphicFramePr/>
          <p:nvPr/>
        </p:nvGraphicFramePr>
        <p:xfrm>
          <a:off x="1757350" y="2314300"/>
          <a:ext cx="3000000" cy="3000000"/>
        </p:xfrm>
        <a:graphic>
          <a:graphicData uri="http://schemas.openxmlformats.org/drawingml/2006/table">
            <a:tbl>
              <a:tblPr>
                <a:noFill/>
                <a:tableStyleId>{AB15ECD0-3E14-48CE-9CF1-54EFC9E9DE52}</a:tableStyleId>
              </a:tblPr>
              <a:tblGrid>
                <a:gridCol w="2705100"/>
                <a:gridCol w="2924175"/>
              </a:tblGrid>
              <a:tr h="307975">
                <a:tc>
                  <a:txBody>
                    <a:bodyPr/>
                    <a:lstStyle/>
                    <a:p>
                      <a:pPr indent="0" lvl="0" marL="0" rtl="0" algn="ctr">
                        <a:lnSpc>
                          <a:spcPct val="115000"/>
                        </a:lnSpc>
                        <a:spcBef>
                          <a:spcPts val="1200"/>
                        </a:spcBef>
                        <a:spcAft>
                          <a:spcPts val="0"/>
                        </a:spcAft>
                        <a:buNone/>
                      </a:pPr>
                      <a:r>
                        <a:rPr lang="en-US">
                          <a:latin typeface="Source Sans Pro SemiBold"/>
                          <a:ea typeface="Source Sans Pro SemiBold"/>
                          <a:cs typeface="Source Sans Pro SemiBold"/>
                          <a:sym typeface="Source Sans Pro SemiBold"/>
                        </a:rPr>
                        <a:t>Hyper Parameter</a:t>
                      </a:r>
                      <a:endParaRPr>
                        <a:latin typeface="Source Sans Pro SemiBold"/>
                        <a:ea typeface="Source Sans Pro SemiBold"/>
                        <a:cs typeface="Source Sans Pro SemiBold"/>
                        <a:sym typeface="Source Sans Pro SemiBold"/>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0"/>
                        </a:spcAft>
                        <a:buNone/>
                      </a:pPr>
                      <a:r>
                        <a:rPr lang="en-US">
                          <a:latin typeface="Source Sans Pro SemiBold"/>
                          <a:ea typeface="Source Sans Pro SemiBold"/>
                          <a:cs typeface="Source Sans Pro SemiBold"/>
                          <a:sym typeface="Source Sans Pro SemiBold"/>
                        </a:rPr>
                        <a:t>Options</a:t>
                      </a:r>
                      <a:endParaRPr>
                        <a:latin typeface="Source Sans Pro SemiBold"/>
                        <a:ea typeface="Source Sans Pro SemiBold"/>
                        <a:cs typeface="Source Sans Pro SemiBold"/>
                        <a:sym typeface="Source Sans Pro SemiBold"/>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07975">
                <a:tc>
                  <a:txBody>
                    <a:bodyPr/>
                    <a:lstStyle/>
                    <a:p>
                      <a:pPr indent="0" lvl="0" marL="0" rtl="0" algn="ctr">
                        <a:lnSpc>
                          <a:spcPct val="115000"/>
                        </a:lnSpc>
                        <a:spcBef>
                          <a:spcPts val="1200"/>
                        </a:spcBef>
                        <a:spcAft>
                          <a:spcPts val="0"/>
                        </a:spcAft>
                        <a:buNone/>
                      </a:pPr>
                      <a:r>
                        <a:rPr lang="en-US" sz="1100">
                          <a:latin typeface="Source Sans Pro Light"/>
                          <a:ea typeface="Source Sans Pro Light"/>
                          <a:cs typeface="Source Sans Pro Light"/>
                          <a:sym typeface="Source Sans Pro Light"/>
                        </a:rPr>
                        <a:t>Number of Hidden Layers</a:t>
                      </a:r>
                      <a:endParaRPr sz="1100">
                        <a:latin typeface="Source Sans Pro Light"/>
                        <a:ea typeface="Source Sans Pro Light"/>
                        <a:cs typeface="Source Sans Pro Light"/>
                        <a:sym typeface="Source Sans Pro 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0"/>
                        </a:spcAft>
                        <a:buNone/>
                      </a:pPr>
                      <a:r>
                        <a:rPr lang="en-US" sz="1100">
                          <a:latin typeface="Source Sans Pro Light"/>
                          <a:ea typeface="Source Sans Pro Light"/>
                          <a:cs typeface="Source Sans Pro Light"/>
                          <a:sym typeface="Source Sans Pro Light"/>
                        </a:rPr>
                        <a:t>0, 1, 2</a:t>
                      </a:r>
                      <a:endParaRPr sz="1100">
                        <a:latin typeface="Source Sans Pro Light"/>
                        <a:ea typeface="Source Sans Pro Light"/>
                        <a:cs typeface="Source Sans Pro Light"/>
                        <a:sym typeface="Source Sans Pro 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07975">
                <a:tc>
                  <a:txBody>
                    <a:bodyPr/>
                    <a:lstStyle/>
                    <a:p>
                      <a:pPr indent="0" lvl="0" marL="0" rtl="0" algn="ctr">
                        <a:lnSpc>
                          <a:spcPct val="115000"/>
                        </a:lnSpc>
                        <a:spcBef>
                          <a:spcPts val="1200"/>
                        </a:spcBef>
                        <a:spcAft>
                          <a:spcPts val="0"/>
                        </a:spcAft>
                        <a:buNone/>
                      </a:pPr>
                      <a:r>
                        <a:rPr lang="en-US" sz="1100">
                          <a:latin typeface="Source Sans Pro Light"/>
                          <a:ea typeface="Source Sans Pro Light"/>
                          <a:cs typeface="Source Sans Pro Light"/>
                          <a:sym typeface="Source Sans Pro Light"/>
                        </a:rPr>
                        <a:t>Neurons in Hidden Layers</a:t>
                      </a:r>
                      <a:endParaRPr sz="1100">
                        <a:latin typeface="Source Sans Pro Light"/>
                        <a:ea typeface="Source Sans Pro Light"/>
                        <a:cs typeface="Source Sans Pro Light"/>
                        <a:sym typeface="Source Sans Pro 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0"/>
                        </a:spcAft>
                        <a:buNone/>
                      </a:pPr>
                      <a:r>
                        <a:rPr lang="en-US" sz="1100">
                          <a:latin typeface="Source Sans Pro Light"/>
                          <a:ea typeface="Source Sans Pro Light"/>
                          <a:cs typeface="Source Sans Pro Light"/>
                          <a:sym typeface="Source Sans Pro Light"/>
                        </a:rPr>
                        <a:t>4, 6, 8</a:t>
                      </a:r>
                      <a:endParaRPr sz="1100">
                        <a:latin typeface="Source Sans Pro Light"/>
                        <a:ea typeface="Source Sans Pro Light"/>
                        <a:cs typeface="Source Sans Pro Light"/>
                        <a:sym typeface="Source Sans Pro 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07975">
                <a:tc>
                  <a:txBody>
                    <a:bodyPr/>
                    <a:lstStyle/>
                    <a:p>
                      <a:pPr indent="0" lvl="0" marL="0" rtl="0" algn="ctr">
                        <a:lnSpc>
                          <a:spcPct val="115000"/>
                        </a:lnSpc>
                        <a:spcBef>
                          <a:spcPts val="1200"/>
                        </a:spcBef>
                        <a:spcAft>
                          <a:spcPts val="0"/>
                        </a:spcAft>
                        <a:buNone/>
                      </a:pPr>
                      <a:r>
                        <a:rPr lang="en-US" sz="1100">
                          <a:latin typeface="Source Sans Pro Light"/>
                          <a:ea typeface="Source Sans Pro Light"/>
                          <a:cs typeface="Source Sans Pro Light"/>
                          <a:sym typeface="Source Sans Pro Light"/>
                        </a:rPr>
                        <a:t>Learning Function</a:t>
                      </a:r>
                      <a:endParaRPr sz="1100">
                        <a:latin typeface="Source Sans Pro Light"/>
                        <a:ea typeface="Source Sans Pro Light"/>
                        <a:cs typeface="Source Sans Pro Light"/>
                        <a:sym typeface="Source Sans Pro 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0"/>
                        </a:spcAft>
                        <a:buNone/>
                      </a:pPr>
                      <a:r>
                        <a:rPr lang="en-US" sz="1100">
                          <a:latin typeface="Source Sans Pro Light"/>
                          <a:ea typeface="Source Sans Pro Light"/>
                          <a:cs typeface="Source Sans Pro Light"/>
                          <a:sym typeface="Source Sans Pro Light"/>
                        </a:rPr>
                        <a:t>Adam, SGD</a:t>
                      </a:r>
                      <a:endParaRPr sz="1100">
                        <a:latin typeface="Source Sans Pro Light"/>
                        <a:ea typeface="Source Sans Pro Light"/>
                        <a:cs typeface="Source Sans Pro Light"/>
                        <a:sym typeface="Source Sans Pro 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07975">
                <a:tc>
                  <a:txBody>
                    <a:bodyPr/>
                    <a:lstStyle/>
                    <a:p>
                      <a:pPr indent="0" lvl="0" marL="0" rtl="0" algn="ctr">
                        <a:lnSpc>
                          <a:spcPct val="115000"/>
                        </a:lnSpc>
                        <a:spcBef>
                          <a:spcPts val="1200"/>
                        </a:spcBef>
                        <a:spcAft>
                          <a:spcPts val="0"/>
                        </a:spcAft>
                        <a:buNone/>
                      </a:pPr>
                      <a:r>
                        <a:rPr lang="en-US" sz="1100">
                          <a:latin typeface="Source Sans Pro Light"/>
                          <a:ea typeface="Source Sans Pro Light"/>
                          <a:cs typeface="Source Sans Pro Light"/>
                          <a:sym typeface="Source Sans Pro Light"/>
                        </a:rPr>
                        <a:t>Learning Rate</a:t>
                      </a:r>
                      <a:endParaRPr sz="1100">
                        <a:latin typeface="Source Sans Pro Light"/>
                        <a:ea typeface="Source Sans Pro Light"/>
                        <a:cs typeface="Source Sans Pro Light"/>
                        <a:sym typeface="Source Sans Pro 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0"/>
                        </a:spcAft>
                        <a:buNone/>
                      </a:pPr>
                      <a:r>
                        <a:rPr lang="en-US" sz="1100">
                          <a:latin typeface="Source Sans Pro Light"/>
                          <a:ea typeface="Source Sans Pro Light"/>
                          <a:cs typeface="Source Sans Pro Light"/>
                          <a:sym typeface="Source Sans Pro Light"/>
                        </a:rPr>
                        <a:t>0.001,0.01,0.05,0.1,0.2,0.3,0.4</a:t>
                      </a:r>
                      <a:endParaRPr sz="1100">
                        <a:latin typeface="Source Sans Pro Light"/>
                        <a:ea typeface="Source Sans Pro Light"/>
                        <a:cs typeface="Source Sans Pro Light"/>
                        <a:sym typeface="Source Sans Pro 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07975">
                <a:tc>
                  <a:txBody>
                    <a:bodyPr/>
                    <a:lstStyle/>
                    <a:p>
                      <a:pPr indent="0" lvl="0" marL="0" rtl="0" algn="ctr">
                        <a:lnSpc>
                          <a:spcPct val="115000"/>
                        </a:lnSpc>
                        <a:spcBef>
                          <a:spcPts val="1200"/>
                        </a:spcBef>
                        <a:spcAft>
                          <a:spcPts val="0"/>
                        </a:spcAft>
                        <a:buNone/>
                      </a:pPr>
                      <a:r>
                        <a:rPr lang="en-US" sz="1100">
                          <a:latin typeface="Source Sans Pro Light"/>
                          <a:ea typeface="Source Sans Pro Light"/>
                          <a:cs typeface="Source Sans Pro Light"/>
                          <a:sym typeface="Source Sans Pro Light"/>
                        </a:rPr>
                        <a:t>Activation Function</a:t>
                      </a:r>
                      <a:endParaRPr sz="1100">
                        <a:latin typeface="Source Sans Pro Light"/>
                        <a:ea typeface="Source Sans Pro Light"/>
                        <a:cs typeface="Source Sans Pro Light"/>
                        <a:sym typeface="Source Sans Pro 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1200"/>
                        </a:spcBef>
                        <a:spcAft>
                          <a:spcPts val="0"/>
                        </a:spcAft>
                        <a:buNone/>
                      </a:pPr>
                      <a:r>
                        <a:rPr lang="en-US" sz="1100">
                          <a:latin typeface="Source Sans Pro Light"/>
                          <a:ea typeface="Source Sans Pro Light"/>
                          <a:cs typeface="Source Sans Pro Light"/>
                          <a:sym typeface="Source Sans Pro Light"/>
                        </a:rPr>
                        <a:t>Relu, elu, sigmoid</a:t>
                      </a:r>
                      <a:endParaRPr sz="1100">
                        <a:latin typeface="Source Sans Pro Light"/>
                        <a:ea typeface="Source Sans Pro Light"/>
                        <a:cs typeface="Source Sans Pro Light"/>
                        <a:sym typeface="Source Sans Pro Light"/>
                      </a:endParaRPr>
                    </a:p>
                  </a:txBody>
                  <a:tcPr marT="63500" marB="63500" marR="63500" marL="63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adac66c4fc_0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LSTM – Data Preparation</a:t>
            </a:r>
            <a:endParaRPr/>
          </a:p>
        </p:txBody>
      </p:sp>
      <p:sp>
        <p:nvSpPr>
          <p:cNvPr id="363" name="Google Shape;363;gadac66c4fc_0_0"/>
          <p:cNvSpPr txBox="1"/>
          <p:nvPr>
            <p:ph idx="12" type="sldNum"/>
          </p:nvPr>
        </p:nvSpPr>
        <p:spPr>
          <a:xfrm>
            <a:off x="6553200" y="6356349"/>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descr="A close up of a device&#10;&#10;Description automatically generated" id="364" name="Google Shape;364;gadac66c4fc_0_0"/>
          <p:cNvPicPr preferRelativeResize="0"/>
          <p:nvPr/>
        </p:nvPicPr>
        <p:blipFill rotWithShape="1">
          <a:blip r:embed="rId3">
            <a:alphaModFix/>
          </a:blip>
          <a:srcRect b="0" l="19303" r="20578" t="0"/>
          <a:stretch/>
        </p:blipFill>
        <p:spPr>
          <a:xfrm>
            <a:off x="1967905" y="1575055"/>
            <a:ext cx="5208189" cy="3707889"/>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LSTM – Data Preparation</a:t>
            </a:r>
            <a:endParaRPr/>
          </a:p>
        </p:txBody>
      </p:sp>
      <p:sp>
        <p:nvSpPr>
          <p:cNvPr id="370" name="Google Shape;370;p2"/>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71" name="Google Shape;371;p2"/>
          <p:cNvSpPr/>
          <p:nvPr/>
        </p:nvSpPr>
        <p:spPr>
          <a:xfrm>
            <a:off x="2951429" y="2000815"/>
            <a:ext cx="3005751" cy="2942375"/>
          </a:xfrm>
          <a:prstGeom prst="cube">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2" name="Google Shape;372;p2"/>
          <p:cNvSpPr/>
          <p:nvPr/>
        </p:nvSpPr>
        <p:spPr>
          <a:xfrm>
            <a:off x="2485176" y="2688878"/>
            <a:ext cx="239918" cy="2254313"/>
          </a:xfrm>
          <a:prstGeom prst="leftBrace">
            <a:avLst>
              <a:gd fmla="val 8333"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73" name="Google Shape;373;p2"/>
          <p:cNvSpPr/>
          <p:nvPr/>
        </p:nvSpPr>
        <p:spPr>
          <a:xfrm rot="-5400000">
            <a:off x="3958627" y="4108765"/>
            <a:ext cx="239918" cy="2254313"/>
          </a:xfrm>
          <a:prstGeom prst="leftBrace">
            <a:avLst>
              <a:gd fmla="val 8333"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74" name="Google Shape;374;p2"/>
          <p:cNvSpPr/>
          <p:nvPr/>
        </p:nvSpPr>
        <p:spPr>
          <a:xfrm rot="-8207565">
            <a:off x="5740960" y="4066523"/>
            <a:ext cx="138149" cy="1298073"/>
          </a:xfrm>
          <a:prstGeom prst="leftBrace">
            <a:avLst>
              <a:gd fmla="val 8333"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75" name="Google Shape;375;p2"/>
          <p:cNvSpPr txBox="1"/>
          <p:nvPr/>
        </p:nvSpPr>
        <p:spPr>
          <a:xfrm rot="-5400000">
            <a:off x="1357344" y="3631368"/>
            <a:ext cx="14336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of windows</a:t>
            </a:r>
            <a:endParaRPr/>
          </a:p>
        </p:txBody>
      </p:sp>
      <p:sp>
        <p:nvSpPr>
          <p:cNvPr id="376" name="Google Shape;376;p2"/>
          <p:cNvSpPr txBox="1"/>
          <p:nvPr/>
        </p:nvSpPr>
        <p:spPr>
          <a:xfrm rot="-3036890">
            <a:off x="5396880" y="4657155"/>
            <a:ext cx="14681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of elements</a:t>
            </a:r>
            <a:endParaRPr/>
          </a:p>
        </p:txBody>
      </p:sp>
      <p:sp>
        <p:nvSpPr>
          <p:cNvPr id="377" name="Google Shape;377;p2"/>
          <p:cNvSpPr txBox="1"/>
          <p:nvPr/>
        </p:nvSpPr>
        <p:spPr>
          <a:xfrm>
            <a:off x="3109410" y="5420587"/>
            <a:ext cx="19383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of EMG channels</a:t>
            </a:r>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LSTM – Architecture</a:t>
            </a:r>
            <a:endParaRPr/>
          </a:p>
        </p:txBody>
      </p:sp>
      <p:sp>
        <p:nvSpPr>
          <p:cNvPr id="383" name="Google Shape;383;p3"/>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grpSp>
        <p:nvGrpSpPr>
          <p:cNvPr id="384" name="Google Shape;384;p3"/>
          <p:cNvGrpSpPr/>
          <p:nvPr/>
        </p:nvGrpSpPr>
        <p:grpSpPr>
          <a:xfrm>
            <a:off x="2389640" y="1711103"/>
            <a:ext cx="4364719" cy="3733251"/>
            <a:chOff x="2188481" y="1874065"/>
            <a:chExt cx="4364719" cy="3733251"/>
          </a:xfrm>
        </p:grpSpPr>
        <p:sp>
          <p:nvSpPr>
            <p:cNvPr id="385" name="Google Shape;385;p3"/>
            <p:cNvSpPr txBox="1"/>
            <p:nvPr/>
          </p:nvSpPr>
          <p:spPr>
            <a:xfrm>
              <a:off x="2188481" y="4958199"/>
              <a:ext cx="12499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LSTM Layer</a:t>
              </a:r>
              <a:endParaRPr/>
            </a:p>
          </p:txBody>
        </p:sp>
        <p:sp>
          <p:nvSpPr>
            <p:cNvPr id="386" name="Google Shape;386;p3"/>
            <p:cNvSpPr txBox="1"/>
            <p:nvPr/>
          </p:nvSpPr>
          <p:spPr>
            <a:xfrm>
              <a:off x="4279484" y="4960985"/>
              <a:ext cx="137659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Dense Layer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(ReLU)</a:t>
              </a:r>
              <a:endParaRPr/>
            </a:p>
          </p:txBody>
        </p:sp>
        <p:grpSp>
          <p:nvGrpSpPr>
            <p:cNvPr id="387" name="Google Shape;387;p3"/>
            <p:cNvGrpSpPr/>
            <p:nvPr/>
          </p:nvGrpSpPr>
          <p:grpSpPr>
            <a:xfrm>
              <a:off x="2541597" y="1874066"/>
              <a:ext cx="552262" cy="2969537"/>
              <a:chOff x="606582" y="2272419"/>
              <a:chExt cx="552262" cy="2969537"/>
            </a:xfrm>
          </p:grpSpPr>
          <p:sp>
            <p:nvSpPr>
              <p:cNvPr id="388" name="Google Shape;388;p3"/>
              <p:cNvSpPr/>
              <p:nvPr/>
            </p:nvSpPr>
            <p:spPr>
              <a:xfrm>
                <a:off x="606582" y="2272420"/>
                <a:ext cx="552262" cy="2969536"/>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3"/>
              <p:cNvSpPr/>
              <p:nvPr/>
            </p:nvSpPr>
            <p:spPr>
              <a:xfrm>
                <a:off x="606582" y="2272419"/>
                <a:ext cx="552262" cy="592195"/>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3"/>
              <p:cNvSpPr/>
              <p:nvPr/>
            </p:nvSpPr>
            <p:spPr>
              <a:xfrm>
                <a:off x="606582" y="2925075"/>
                <a:ext cx="552262" cy="592195"/>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3"/>
              <p:cNvSpPr/>
              <p:nvPr/>
            </p:nvSpPr>
            <p:spPr>
              <a:xfrm>
                <a:off x="606582" y="4649761"/>
                <a:ext cx="552262" cy="592195"/>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3"/>
              <p:cNvSpPr txBox="1"/>
              <p:nvPr/>
            </p:nvSpPr>
            <p:spPr>
              <a:xfrm>
                <a:off x="788169" y="3577730"/>
                <a:ext cx="18055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p:txBody>
          </p:sp>
          <p:sp>
            <p:nvSpPr>
              <p:cNvPr id="393" name="Google Shape;393;p3"/>
              <p:cNvSpPr txBox="1"/>
              <p:nvPr/>
            </p:nvSpPr>
            <p:spPr>
              <a:xfrm>
                <a:off x="727602" y="2383850"/>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394" name="Google Shape;394;p3"/>
              <p:cNvSpPr txBox="1"/>
              <p:nvPr/>
            </p:nvSpPr>
            <p:spPr>
              <a:xfrm>
                <a:off x="727602" y="3036506"/>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395" name="Google Shape;395;p3"/>
              <p:cNvSpPr txBox="1"/>
              <p:nvPr/>
            </p:nvSpPr>
            <p:spPr>
              <a:xfrm>
                <a:off x="669093" y="4762122"/>
                <a:ext cx="4187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50</a:t>
                </a:r>
                <a:endParaRPr/>
              </a:p>
            </p:txBody>
          </p:sp>
        </p:grpSp>
        <p:sp>
          <p:nvSpPr>
            <p:cNvPr id="396" name="Google Shape;396;p3"/>
            <p:cNvSpPr/>
            <p:nvPr/>
          </p:nvSpPr>
          <p:spPr>
            <a:xfrm>
              <a:off x="3608397" y="1874066"/>
              <a:ext cx="552262" cy="2969536"/>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3"/>
            <p:cNvSpPr txBox="1"/>
            <p:nvPr/>
          </p:nvSpPr>
          <p:spPr>
            <a:xfrm rot="-5400000">
              <a:off x="3143236" y="3343230"/>
              <a:ext cx="14825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Dropout: 20%</a:t>
              </a:r>
              <a:endParaRPr/>
            </a:p>
          </p:txBody>
        </p:sp>
        <p:grpSp>
          <p:nvGrpSpPr>
            <p:cNvPr id="398" name="Google Shape;398;p3"/>
            <p:cNvGrpSpPr/>
            <p:nvPr/>
          </p:nvGrpSpPr>
          <p:grpSpPr>
            <a:xfrm>
              <a:off x="4669469" y="1874065"/>
              <a:ext cx="552262" cy="2969537"/>
              <a:chOff x="2734454" y="2272418"/>
              <a:chExt cx="552262" cy="2969537"/>
            </a:xfrm>
          </p:grpSpPr>
          <p:sp>
            <p:nvSpPr>
              <p:cNvPr id="399" name="Google Shape;399;p3"/>
              <p:cNvSpPr/>
              <p:nvPr/>
            </p:nvSpPr>
            <p:spPr>
              <a:xfrm>
                <a:off x="2734454" y="2272419"/>
                <a:ext cx="552262" cy="2969536"/>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3"/>
              <p:cNvSpPr/>
              <p:nvPr/>
            </p:nvSpPr>
            <p:spPr>
              <a:xfrm>
                <a:off x="2734454" y="2272418"/>
                <a:ext cx="552262" cy="592195"/>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3"/>
              <p:cNvSpPr/>
              <p:nvPr/>
            </p:nvSpPr>
            <p:spPr>
              <a:xfrm>
                <a:off x="2734454" y="2925074"/>
                <a:ext cx="552262" cy="592195"/>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3"/>
              <p:cNvSpPr/>
              <p:nvPr/>
            </p:nvSpPr>
            <p:spPr>
              <a:xfrm>
                <a:off x="2734454" y="4649760"/>
                <a:ext cx="552262" cy="592195"/>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3"/>
              <p:cNvSpPr txBox="1"/>
              <p:nvPr/>
            </p:nvSpPr>
            <p:spPr>
              <a:xfrm>
                <a:off x="2916041" y="3577729"/>
                <a:ext cx="18055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p:txBody>
          </p:sp>
          <p:sp>
            <p:nvSpPr>
              <p:cNvPr id="404" name="Google Shape;404;p3"/>
              <p:cNvSpPr txBox="1"/>
              <p:nvPr/>
            </p:nvSpPr>
            <p:spPr>
              <a:xfrm>
                <a:off x="2855474" y="2383849"/>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405" name="Google Shape;405;p3"/>
              <p:cNvSpPr txBox="1"/>
              <p:nvPr/>
            </p:nvSpPr>
            <p:spPr>
              <a:xfrm>
                <a:off x="2855474" y="3036505"/>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406" name="Google Shape;406;p3"/>
              <p:cNvSpPr txBox="1"/>
              <p:nvPr/>
            </p:nvSpPr>
            <p:spPr>
              <a:xfrm>
                <a:off x="2750992" y="4762122"/>
                <a:ext cx="5357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100</a:t>
                </a:r>
                <a:endParaRPr/>
              </a:p>
            </p:txBody>
          </p:sp>
        </p:grpSp>
        <p:grpSp>
          <p:nvGrpSpPr>
            <p:cNvPr id="407" name="Google Shape;407;p3"/>
            <p:cNvGrpSpPr/>
            <p:nvPr/>
          </p:nvGrpSpPr>
          <p:grpSpPr>
            <a:xfrm>
              <a:off x="5730541" y="2081894"/>
              <a:ext cx="560798" cy="2553998"/>
              <a:chOff x="3795526" y="2480247"/>
              <a:chExt cx="560798" cy="2553998"/>
            </a:xfrm>
          </p:grpSpPr>
          <p:sp>
            <p:nvSpPr>
              <p:cNvPr id="408" name="Google Shape;408;p3"/>
              <p:cNvSpPr/>
              <p:nvPr/>
            </p:nvSpPr>
            <p:spPr>
              <a:xfrm>
                <a:off x="3799794" y="2480248"/>
                <a:ext cx="552262" cy="2553997"/>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3"/>
              <p:cNvSpPr/>
              <p:nvPr/>
            </p:nvSpPr>
            <p:spPr>
              <a:xfrm>
                <a:off x="3799794" y="2480247"/>
                <a:ext cx="552262" cy="592195"/>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3"/>
              <p:cNvSpPr/>
              <p:nvPr/>
            </p:nvSpPr>
            <p:spPr>
              <a:xfrm>
                <a:off x="3799794" y="3132903"/>
                <a:ext cx="552262" cy="592195"/>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3"/>
              <p:cNvSpPr/>
              <p:nvPr/>
            </p:nvSpPr>
            <p:spPr>
              <a:xfrm>
                <a:off x="3804062" y="4442050"/>
                <a:ext cx="552262" cy="592195"/>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3"/>
              <p:cNvSpPr txBox="1"/>
              <p:nvPr/>
            </p:nvSpPr>
            <p:spPr>
              <a:xfrm>
                <a:off x="3920814" y="2591678"/>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a:t>
                </a:r>
                <a:endParaRPr/>
              </a:p>
            </p:txBody>
          </p:sp>
          <p:sp>
            <p:nvSpPr>
              <p:cNvPr id="413" name="Google Shape;413;p3"/>
              <p:cNvSpPr txBox="1"/>
              <p:nvPr/>
            </p:nvSpPr>
            <p:spPr>
              <a:xfrm>
                <a:off x="3920814" y="3244334"/>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a:t>
                </a:r>
                <a:endParaRPr/>
              </a:p>
            </p:txBody>
          </p:sp>
          <p:sp>
            <p:nvSpPr>
              <p:cNvPr id="414" name="Google Shape;414;p3"/>
              <p:cNvSpPr/>
              <p:nvPr/>
            </p:nvSpPr>
            <p:spPr>
              <a:xfrm>
                <a:off x="3795526" y="3789395"/>
                <a:ext cx="552262" cy="592195"/>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3"/>
              <p:cNvSpPr txBox="1"/>
              <p:nvPr/>
            </p:nvSpPr>
            <p:spPr>
              <a:xfrm>
                <a:off x="3929350" y="3898908"/>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3</a:t>
                </a:r>
                <a:endParaRPr/>
              </a:p>
            </p:txBody>
          </p:sp>
          <p:sp>
            <p:nvSpPr>
              <p:cNvPr id="416" name="Google Shape;416;p3"/>
              <p:cNvSpPr txBox="1"/>
              <p:nvPr/>
            </p:nvSpPr>
            <p:spPr>
              <a:xfrm>
                <a:off x="3929350" y="4553481"/>
                <a:ext cx="3016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a:t>
                </a:r>
                <a:endParaRPr/>
              </a:p>
            </p:txBody>
          </p:sp>
        </p:grpSp>
        <p:sp>
          <p:nvSpPr>
            <p:cNvPr id="417" name="Google Shape;417;p3"/>
            <p:cNvSpPr txBox="1"/>
            <p:nvPr/>
          </p:nvSpPr>
          <p:spPr>
            <a:xfrm>
              <a:off x="5460144" y="4955608"/>
              <a:ext cx="109305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Output</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(Softmax)</a:t>
              </a:r>
              <a:endParaRPr/>
            </a:p>
          </p:txBody>
        </p:sp>
        <p:cxnSp>
          <p:nvCxnSpPr>
            <p:cNvPr id="418" name="Google Shape;418;p3"/>
            <p:cNvCxnSpPr>
              <a:stCxn id="388" idx="3"/>
              <a:endCxn id="396" idx="1"/>
            </p:cNvCxnSpPr>
            <p:nvPr/>
          </p:nvCxnSpPr>
          <p:spPr>
            <a:xfrm>
              <a:off x="3093859" y="3358835"/>
              <a:ext cx="5145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419" name="Google Shape;419;p3"/>
            <p:cNvCxnSpPr>
              <a:stCxn id="396" idx="3"/>
              <a:endCxn id="399" idx="1"/>
            </p:cNvCxnSpPr>
            <p:nvPr/>
          </p:nvCxnSpPr>
          <p:spPr>
            <a:xfrm>
              <a:off x="4160659" y="3358834"/>
              <a:ext cx="5088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420" name="Google Shape;420;p3"/>
            <p:cNvCxnSpPr>
              <a:stCxn id="399" idx="3"/>
              <a:endCxn id="408" idx="1"/>
            </p:cNvCxnSpPr>
            <p:nvPr/>
          </p:nvCxnSpPr>
          <p:spPr>
            <a:xfrm>
              <a:off x="5221731" y="3358834"/>
              <a:ext cx="5130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47"/>
                </a:srgbClr>
              </a:outerShdw>
            </a:effectLst>
          </p:spPr>
        </p:cxn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LSTM – Tuning</a:t>
            </a:r>
            <a:endParaRPr/>
          </a:p>
        </p:txBody>
      </p:sp>
      <p:sp>
        <p:nvSpPr>
          <p:cNvPr id="426" name="Google Shape;426;p4"/>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id="427" name="Google Shape;427;p4"/>
          <p:cNvPicPr preferRelativeResize="0"/>
          <p:nvPr/>
        </p:nvPicPr>
        <p:blipFill>
          <a:blip r:embed="rId3">
            <a:alphaModFix/>
          </a:blip>
          <a:stretch>
            <a:fillRect/>
          </a:stretch>
        </p:blipFill>
        <p:spPr>
          <a:xfrm>
            <a:off x="152400" y="2360526"/>
            <a:ext cx="8839200" cy="2136949"/>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adac66c4fc_1_0"/>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6" name="Google Shape;116;gadac66c4fc_1_0"/>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Purpose</a:t>
            </a:r>
            <a:endParaRPr/>
          </a:p>
        </p:txBody>
      </p:sp>
      <p:sp>
        <p:nvSpPr>
          <p:cNvPr id="117" name="Google Shape;117;gadac66c4fc_1_0"/>
          <p:cNvSpPr/>
          <p:nvPr/>
        </p:nvSpPr>
        <p:spPr>
          <a:xfrm>
            <a:off x="6060788" y="3539538"/>
            <a:ext cx="2454600" cy="1280700"/>
          </a:xfrm>
          <a:prstGeom prst="rect">
            <a:avLst/>
          </a:prstGeom>
          <a:solidFill>
            <a:srgbClr val="FFFFFF">
              <a:alpha val="33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118" name="Google Shape;118;gadac66c4fc_1_0"/>
          <p:cNvSpPr/>
          <p:nvPr/>
        </p:nvSpPr>
        <p:spPr>
          <a:xfrm>
            <a:off x="6060788" y="2093288"/>
            <a:ext cx="2454600" cy="1280700"/>
          </a:xfrm>
          <a:prstGeom prst="rect">
            <a:avLst/>
          </a:prstGeom>
          <a:solidFill>
            <a:srgbClr val="FFFFFF">
              <a:alpha val="33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p>
        </p:txBody>
      </p:sp>
      <p:sp>
        <p:nvSpPr>
          <p:cNvPr id="119" name="Google Shape;119;gadac66c4fc_1_0"/>
          <p:cNvSpPr txBox="1"/>
          <p:nvPr/>
        </p:nvSpPr>
        <p:spPr>
          <a:xfrm>
            <a:off x="6060788" y="3440288"/>
            <a:ext cx="2454600" cy="1329300"/>
          </a:xfrm>
          <a:prstGeom prst="rect">
            <a:avLst/>
          </a:prstGeom>
          <a:noFill/>
          <a:ln>
            <a:noFill/>
          </a:ln>
        </p:spPr>
        <p:txBody>
          <a:bodyPr anchorCtr="0" anchor="ctr" bIns="45725" lIns="91425" spcFirstLastPara="1" rIns="91425" wrap="square" tIns="45725">
            <a:noAutofit/>
          </a:bodyPr>
          <a:lstStyle/>
          <a:p>
            <a:pPr indent="0" lvl="0" marL="0" marR="0" rtl="0" algn="ctr">
              <a:lnSpc>
                <a:spcPct val="100000"/>
              </a:lnSpc>
              <a:spcBef>
                <a:spcPts val="0"/>
              </a:spcBef>
              <a:spcAft>
                <a:spcPts val="0"/>
              </a:spcAft>
              <a:buClr>
                <a:srgbClr val="000000"/>
              </a:buClr>
              <a:buSzPts val="1400"/>
              <a:buFont typeface="Source Sans Pro ExtraLight"/>
              <a:buNone/>
            </a:pPr>
            <a:r>
              <a:rPr b="1" lang="en-US" sz="6000">
                <a:latin typeface="Source Sans Pro ExtraLight"/>
                <a:ea typeface="Source Sans Pro ExtraLight"/>
                <a:cs typeface="Source Sans Pro ExtraLight"/>
                <a:sym typeface="Source Sans Pro ExtraLight"/>
              </a:rPr>
              <a:t>#1</a:t>
            </a:r>
            <a:r>
              <a:rPr b="1" lang="en-US">
                <a:latin typeface="Source Sans Pro ExtraLight"/>
                <a:ea typeface="Source Sans Pro ExtraLight"/>
                <a:cs typeface="Source Sans Pro ExtraLight"/>
                <a:sym typeface="Source Sans Pro ExtraLight"/>
              </a:rPr>
              <a:t> </a:t>
            </a:r>
            <a:r>
              <a:rPr b="1" lang="en-US" sz="1400">
                <a:solidFill>
                  <a:srgbClr val="000000"/>
                </a:solidFill>
                <a:latin typeface="Source Sans Pro ExtraLight"/>
                <a:ea typeface="Source Sans Pro ExtraLight"/>
                <a:cs typeface="Source Sans Pro ExtraLight"/>
                <a:sym typeface="Source Sans Pro ExtraLight"/>
              </a:rPr>
              <a:t> </a:t>
            </a:r>
            <a:endParaRPr sz="1100"/>
          </a:p>
          <a:p>
            <a:pPr indent="0" lvl="0" marL="0" marR="0" rtl="0" algn="ctr">
              <a:lnSpc>
                <a:spcPct val="130000"/>
              </a:lnSpc>
              <a:spcBef>
                <a:spcPts val="0"/>
              </a:spcBef>
              <a:spcAft>
                <a:spcPts val="0"/>
              </a:spcAft>
              <a:buClr>
                <a:srgbClr val="242852"/>
              </a:buClr>
              <a:buSzPts val="1100"/>
              <a:buFont typeface="Source Sans Pro ExtraLight"/>
              <a:buNone/>
            </a:pPr>
            <a:r>
              <a:rPr lang="en-US" sz="1100">
                <a:latin typeface="Source Sans Pro ExtraLight"/>
                <a:ea typeface="Source Sans Pro ExtraLight"/>
                <a:cs typeface="Source Sans Pro ExtraLight"/>
                <a:sym typeface="Source Sans Pro ExtraLight"/>
              </a:rPr>
              <a:t>Cause of childhood motor disability</a:t>
            </a:r>
            <a:endParaRPr sz="1100"/>
          </a:p>
        </p:txBody>
      </p:sp>
      <p:pic>
        <p:nvPicPr>
          <p:cNvPr id="120" name="Google Shape;120;gadac66c4fc_1_0"/>
          <p:cNvPicPr preferRelativeResize="0"/>
          <p:nvPr/>
        </p:nvPicPr>
        <p:blipFill>
          <a:blip r:embed="rId3">
            <a:alphaModFix/>
          </a:blip>
          <a:stretch>
            <a:fillRect/>
          </a:stretch>
        </p:blipFill>
        <p:spPr>
          <a:xfrm>
            <a:off x="500338" y="1745711"/>
            <a:ext cx="4969549" cy="3312224"/>
          </a:xfrm>
          <a:prstGeom prst="rect">
            <a:avLst/>
          </a:prstGeom>
          <a:noFill/>
          <a:ln>
            <a:noFill/>
          </a:ln>
        </p:spPr>
      </p:pic>
      <p:sp>
        <p:nvSpPr>
          <p:cNvPr id="121" name="Google Shape;121;gadac66c4fc_1_0"/>
          <p:cNvSpPr txBox="1"/>
          <p:nvPr/>
        </p:nvSpPr>
        <p:spPr>
          <a:xfrm>
            <a:off x="5976363" y="1983413"/>
            <a:ext cx="2667300" cy="1329300"/>
          </a:xfrm>
          <a:prstGeom prst="rect">
            <a:avLst/>
          </a:prstGeom>
          <a:noFill/>
          <a:ln>
            <a:noFill/>
          </a:ln>
        </p:spPr>
        <p:txBody>
          <a:bodyPr anchorCtr="0" anchor="ctr" bIns="45725" lIns="91425" spcFirstLastPara="1" rIns="91425" wrap="square" tIns="45725">
            <a:noAutofit/>
          </a:bodyPr>
          <a:lstStyle/>
          <a:p>
            <a:pPr indent="0" lvl="0" marL="0" marR="0" rtl="0" algn="ctr">
              <a:lnSpc>
                <a:spcPct val="100000"/>
              </a:lnSpc>
              <a:spcBef>
                <a:spcPts val="0"/>
              </a:spcBef>
              <a:spcAft>
                <a:spcPts val="0"/>
              </a:spcAft>
              <a:buClr>
                <a:srgbClr val="000000"/>
              </a:buClr>
              <a:buSzPts val="1400"/>
              <a:buFont typeface="Source Sans Pro ExtraLight"/>
              <a:buNone/>
            </a:pPr>
            <a:r>
              <a:rPr b="1" lang="en-US" sz="6000">
                <a:latin typeface="Source Sans Pro ExtraLight"/>
                <a:ea typeface="Source Sans Pro ExtraLight"/>
                <a:cs typeface="Source Sans Pro ExtraLight"/>
                <a:sym typeface="Source Sans Pro ExtraLight"/>
              </a:rPr>
              <a:t>2.6-3.2</a:t>
            </a:r>
            <a:r>
              <a:rPr b="1" lang="en-US">
                <a:latin typeface="Source Sans Pro ExtraLight"/>
                <a:ea typeface="Source Sans Pro ExtraLight"/>
                <a:cs typeface="Source Sans Pro ExtraLight"/>
                <a:sym typeface="Source Sans Pro ExtraLight"/>
              </a:rPr>
              <a:t> </a:t>
            </a:r>
            <a:endParaRPr sz="1100"/>
          </a:p>
          <a:p>
            <a:pPr indent="0" lvl="0" marL="0" marR="0" rtl="0" algn="ctr">
              <a:lnSpc>
                <a:spcPct val="130000"/>
              </a:lnSpc>
              <a:spcBef>
                <a:spcPts val="0"/>
              </a:spcBef>
              <a:spcAft>
                <a:spcPts val="0"/>
              </a:spcAft>
              <a:buClr>
                <a:srgbClr val="242852"/>
              </a:buClr>
              <a:buSzPts val="1100"/>
              <a:buFont typeface="Source Sans Pro ExtraLight"/>
              <a:buNone/>
            </a:pPr>
            <a:r>
              <a:rPr lang="en-US" sz="1100">
                <a:latin typeface="Source Sans Pro ExtraLight"/>
                <a:ea typeface="Source Sans Pro ExtraLight"/>
                <a:cs typeface="Source Sans Pro ExtraLight"/>
                <a:sym typeface="Source Sans Pro ExtraLight"/>
              </a:rPr>
              <a:t>Out of every 1000 children are diagnosed with CP</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
          <p:cNvSpPr txBox="1"/>
          <p:nvPr/>
        </p:nvSpPr>
        <p:spPr>
          <a:xfrm>
            <a:off x="413926" y="1175925"/>
            <a:ext cx="4562593"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chemeClr val="lt1"/>
                </a:solidFill>
                <a:latin typeface="Arial"/>
                <a:ea typeface="Arial"/>
                <a:cs typeface="Arial"/>
                <a:sym typeface="Arial"/>
              </a:rPr>
              <a:t>Results</a:t>
            </a:r>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SVM – Tuning Results</a:t>
            </a:r>
            <a:endParaRPr/>
          </a:p>
        </p:txBody>
      </p:sp>
      <p:sp>
        <p:nvSpPr>
          <p:cNvPr id="438" name="Google Shape;438;p7"/>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id="439" name="Google Shape;439;p7"/>
          <p:cNvPicPr preferRelativeResize="0"/>
          <p:nvPr/>
        </p:nvPicPr>
        <p:blipFill rotWithShape="1">
          <a:blip r:embed="rId3">
            <a:alphaModFix/>
          </a:blip>
          <a:srcRect b="0" l="0" r="0" t="0"/>
          <a:stretch/>
        </p:blipFill>
        <p:spPr>
          <a:xfrm>
            <a:off x="149382" y="2289666"/>
            <a:ext cx="8845236" cy="2278668"/>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SVM – Confusion Matrix</a:t>
            </a:r>
            <a:endParaRPr/>
          </a:p>
        </p:txBody>
      </p:sp>
      <p:sp>
        <p:nvSpPr>
          <p:cNvPr id="445" name="Google Shape;445;p8"/>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descr="A picture containing chart&#10;&#10;Description automatically generated" id="446" name="Google Shape;446;p8"/>
          <p:cNvPicPr preferRelativeResize="0"/>
          <p:nvPr/>
        </p:nvPicPr>
        <p:blipFill rotWithShape="1">
          <a:blip r:embed="rId3">
            <a:alphaModFix/>
          </a:blip>
          <a:srcRect b="0" l="0" r="0" t="0"/>
          <a:stretch/>
        </p:blipFill>
        <p:spPr>
          <a:xfrm>
            <a:off x="2218882" y="1692488"/>
            <a:ext cx="4706233" cy="1948900"/>
          </a:xfrm>
          <a:prstGeom prst="rect">
            <a:avLst/>
          </a:prstGeom>
          <a:noFill/>
          <a:ln>
            <a:noFill/>
          </a:ln>
        </p:spPr>
      </p:pic>
      <p:pic>
        <p:nvPicPr>
          <p:cNvPr descr="A picture containing table&#10;&#10;Description automatically generated" id="447" name="Google Shape;447;p8"/>
          <p:cNvPicPr preferRelativeResize="0"/>
          <p:nvPr/>
        </p:nvPicPr>
        <p:blipFill rotWithShape="1">
          <a:blip r:embed="rId4">
            <a:alphaModFix/>
          </a:blip>
          <a:srcRect b="0" l="0" r="0" t="0"/>
          <a:stretch/>
        </p:blipFill>
        <p:spPr>
          <a:xfrm>
            <a:off x="3226503" y="3916238"/>
            <a:ext cx="2690993" cy="1524896"/>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FFNN – Tuning Results</a:t>
            </a:r>
            <a:endParaRPr/>
          </a:p>
        </p:txBody>
      </p:sp>
      <p:sp>
        <p:nvSpPr>
          <p:cNvPr id="453" name="Google Shape;453;p9"/>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id="454" name="Google Shape;454;p9"/>
          <p:cNvPicPr preferRelativeResize="0"/>
          <p:nvPr/>
        </p:nvPicPr>
        <p:blipFill>
          <a:blip r:embed="rId3">
            <a:alphaModFix/>
          </a:blip>
          <a:stretch>
            <a:fillRect/>
          </a:stretch>
        </p:blipFill>
        <p:spPr>
          <a:xfrm>
            <a:off x="152400" y="2213113"/>
            <a:ext cx="8839201" cy="2431774"/>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FFNN – Confusion Matrix</a:t>
            </a:r>
            <a:endParaRPr/>
          </a:p>
        </p:txBody>
      </p:sp>
      <p:sp>
        <p:nvSpPr>
          <p:cNvPr id="460" name="Google Shape;460;p10"/>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descr="A picture containing chart&#10;&#10;Description automatically generated" id="461" name="Google Shape;461;p10"/>
          <p:cNvPicPr preferRelativeResize="0"/>
          <p:nvPr/>
        </p:nvPicPr>
        <p:blipFill rotWithShape="1">
          <a:blip r:embed="rId3">
            <a:alphaModFix/>
          </a:blip>
          <a:srcRect b="0" l="0" r="0" t="0"/>
          <a:stretch/>
        </p:blipFill>
        <p:spPr>
          <a:xfrm>
            <a:off x="2218882" y="1691970"/>
            <a:ext cx="4706233" cy="1949935"/>
          </a:xfrm>
          <a:prstGeom prst="rect">
            <a:avLst/>
          </a:prstGeom>
          <a:noFill/>
          <a:ln>
            <a:noFill/>
          </a:ln>
        </p:spPr>
      </p:pic>
      <p:pic>
        <p:nvPicPr>
          <p:cNvPr descr="A picture containing table&#10;&#10;Description automatically generated" id="462" name="Google Shape;462;p10"/>
          <p:cNvPicPr preferRelativeResize="0"/>
          <p:nvPr/>
        </p:nvPicPr>
        <p:blipFill rotWithShape="1">
          <a:blip r:embed="rId4">
            <a:alphaModFix/>
          </a:blip>
          <a:srcRect b="0" l="0" r="0" t="0"/>
          <a:stretch/>
        </p:blipFill>
        <p:spPr>
          <a:xfrm>
            <a:off x="3226501" y="3916237"/>
            <a:ext cx="2690993" cy="1419561"/>
          </a:xfrm>
          <a:prstGeom prst="rect">
            <a:avLst/>
          </a:prstGeom>
          <a:no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LSTM – Tuning Results</a:t>
            </a:r>
            <a:endParaRPr/>
          </a:p>
        </p:txBody>
      </p:sp>
      <p:sp>
        <p:nvSpPr>
          <p:cNvPr id="468" name="Google Shape;468;p11"/>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id="469" name="Google Shape;469;p11"/>
          <p:cNvPicPr preferRelativeResize="0"/>
          <p:nvPr/>
        </p:nvPicPr>
        <p:blipFill rotWithShape="1">
          <a:blip r:embed="rId3">
            <a:alphaModFix/>
          </a:blip>
          <a:srcRect b="0" l="0" r="0" t="0"/>
          <a:stretch/>
        </p:blipFill>
        <p:spPr>
          <a:xfrm>
            <a:off x="90534" y="2510124"/>
            <a:ext cx="8962931" cy="1837751"/>
          </a:xfrm>
          <a:prstGeom prst="rect">
            <a:avLst/>
          </a:prstGeom>
          <a:no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LSTM – Training Loss</a:t>
            </a:r>
            <a:endParaRPr/>
          </a:p>
        </p:txBody>
      </p:sp>
      <p:sp>
        <p:nvSpPr>
          <p:cNvPr id="475" name="Google Shape;475;p12"/>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descr="Chart, line chart&#10;&#10;Description automatically generated" id="476" name="Google Shape;476;p12"/>
          <p:cNvPicPr preferRelativeResize="0"/>
          <p:nvPr/>
        </p:nvPicPr>
        <p:blipFill rotWithShape="1">
          <a:blip r:embed="rId3">
            <a:alphaModFix/>
          </a:blip>
          <a:srcRect b="0" l="0" r="0" t="0"/>
          <a:stretch/>
        </p:blipFill>
        <p:spPr>
          <a:xfrm>
            <a:off x="1009650" y="1724025"/>
            <a:ext cx="7124700" cy="3409950"/>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LSTM – Observed Accuracy</a:t>
            </a:r>
            <a:endParaRPr/>
          </a:p>
        </p:txBody>
      </p:sp>
      <p:sp>
        <p:nvSpPr>
          <p:cNvPr id="482" name="Google Shape;482;p13"/>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id="483" name="Google Shape;483;p13"/>
          <p:cNvPicPr preferRelativeResize="0"/>
          <p:nvPr/>
        </p:nvPicPr>
        <p:blipFill>
          <a:blip r:embed="rId3">
            <a:alphaModFix/>
          </a:blip>
          <a:stretch>
            <a:fillRect/>
          </a:stretch>
        </p:blipFill>
        <p:spPr>
          <a:xfrm>
            <a:off x="952500" y="1795450"/>
            <a:ext cx="7181850" cy="3267075"/>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LSTM – Confusion Matrix</a:t>
            </a:r>
            <a:endParaRPr/>
          </a:p>
        </p:txBody>
      </p:sp>
      <p:sp>
        <p:nvSpPr>
          <p:cNvPr id="489" name="Google Shape;489;p14"/>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descr="A picture containing chart&#10;&#10;Description automatically generated" id="490" name="Google Shape;490;p14"/>
          <p:cNvPicPr preferRelativeResize="0"/>
          <p:nvPr/>
        </p:nvPicPr>
        <p:blipFill rotWithShape="1">
          <a:blip r:embed="rId3">
            <a:alphaModFix/>
          </a:blip>
          <a:srcRect b="0" l="0" r="0" t="0"/>
          <a:stretch/>
        </p:blipFill>
        <p:spPr>
          <a:xfrm>
            <a:off x="2261748" y="1691970"/>
            <a:ext cx="4620498" cy="1949935"/>
          </a:xfrm>
          <a:prstGeom prst="rect">
            <a:avLst/>
          </a:prstGeom>
          <a:noFill/>
          <a:ln>
            <a:noFill/>
          </a:ln>
        </p:spPr>
      </p:pic>
      <p:pic>
        <p:nvPicPr>
          <p:cNvPr descr="Text&#10;&#10;Description automatically generated" id="491" name="Google Shape;491;p14"/>
          <p:cNvPicPr preferRelativeResize="0"/>
          <p:nvPr/>
        </p:nvPicPr>
        <p:blipFill rotWithShape="1">
          <a:blip r:embed="rId4">
            <a:alphaModFix/>
          </a:blip>
          <a:srcRect b="0" l="0" r="0" t="0"/>
          <a:stretch/>
        </p:blipFill>
        <p:spPr>
          <a:xfrm>
            <a:off x="3193087" y="3916237"/>
            <a:ext cx="2757825" cy="1518802"/>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Model Comparison</a:t>
            </a:r>
            <a:endParaRPr/>
          </a:p>
        </p:txBody>
      </p:sp>
      <p:sp>
        <p:nvSpPr>
          <p:cNvPr id="497" name="Google Shape;497;p15"/>
          <p:cNvSpPr txBox="1"/>
          <p:nvPr>
            <p:ph idx="12" type="sldNum"/>
          </p:nvPr>
        </p:nvSpPr>
        <p:spPr>
          <a:xfrm>
            <a:off x="6553200" y="6356349"/>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id="498" name="Google Shape;498;p15"/>
          <p:cNvPicPr preferRelativeResize="0"/>
          <p:nvPr/>
        </p:nvPicPr>
        <p:blipFill rotWithShape="1">
          <a:blip r:embed="rId3">
            <a:alphaModFix/>
          </a:blip>
          <a:srcRect b="0" l="0" r="0" t="0"/>
          <a:stretch/>
        </p:blipFill>
        <p:spPr>
          <a:xfrm>
            <a:off x="1800225" y="2876550"/>
            <a:ext cx="5543550" cy="1104900"/>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adac66c4fc_0_794"/>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8" name="Google Shape;128;gadac66c4fc_0_794"/>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Objective</a:t>
            </a:r>
            <a:endParaRPr/>
          </a:p>
        </p:txBody>
      </p:sp>
      <p:pic>
        <p:nvPicPr>
          <p:cNvPr id="129" name="Google Shape;129;gadac66c4fc_0_794"/>
          <p:cNvPicPr preferRelativeResize="0"/>
          <p:nvPr/>
        </p:nvPicPr>
        <p:blipFill>
          <a:blip r:embed="rId3">
            <a:alphaModFix/>
          </a:blip>
          <a:stretch>
            <a:fillRect/>
          </a:stretch>
        </p:blipFill>
        <p:spPr>
          <a:xfrm>
            <a:off x="1465375" y="1931600"/>
            <a:ext cx="6213260" cy="29948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16"/>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adac66c4fc_0_812"/>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36" name="Google Shape;136;gadac66c4fc_0_812"/>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Related Work</a:t>
            </a:r>
            <a:endParaRPr b="1">
              <a:solidFill>
                <a:srgbClr val="3B1B70"/>
              </a:solidFill>
              <a:latin typeface="Arial"/>
              <a:ea typeface="Arial"/>
              <a:cs typeface="Arial"/>
              <a:sym typeface="Arial"/>
            </a:endParaRPr>
          </a:p>
        </p:txBody>
      </p:sp>
      <p:pic>
        <p:nvPicPr>
          <p:cNvPr id="137" name="Google Shape;137;gadac66c4fc_0_812"/>
          <p:cNvPicPr preferRelativeResize="0"/>
          <p:nvPr/>
        </p:nvPicPr>
        <p:blipFill>
          <a:blip r:embed="rId3">
            <a:alphaModFix/>
          </a:blip>
          <a:stretch>
            <a:fillRect/>
          </a:stretch>
        </p:blipFill>
        <p:spPr>
          <a:xfrm>
            <a:off x="1657025" y="1417059"/>
            <a:ext cx="5829951" cy="46983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adac66c4fc_0_800"/>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44" name="Google Shape;144;gadac66c4fc_0_800"/>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Related Work</a:t>
            </a:r>
            <a:endParaRPr/>
          </a:p>
        </p:txBody>
      </p:sp>
      <p:pic>
        <p:nvPicPr>
          <p:cNvPr id="145" name="Google Shape;145;gadac66c4fc_0_800"/>
          <p:cNvPicPr preferRelativeResize="0"/>
          <p:nvPr/>
        </p:nvPicPr>
        <p:blipFill rotWithShape="1">
          <a:blip r:embed="rId3">
            <a:alphaModFix/>
          </a:blip>
          <a:srcRect b="8096" l="0" r="0" t="0"/>
          <a:stretch/>
        </p:blipFill>
        <p:spPr>
          <a:xfrm>
            <a:off x="1657025" y="1382200"/>
            <a:ext cx="5829952" cy="4726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adac66c4fc_0_806"/>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52" name="Google Shape;152;gadac66c4fc_0_806"/>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Related Work</a:t>
            </a:r>
            <a:endParaRPr b="1">
              <a:solidFill>
                <a:srgbClr val="3B1B70"/>
              </a:solidFill>
              <a:latin typeface="Arial"/>
              <a:ea typeface="Arial"/>
              <a:cs typeface="Arial"/>
              <a:sym typeface="Arial"/>
            </a:endParaRPr>
          </a:p>
        </p:txBody>
      </p:sp>
      <p:pic>
        <p:nvPicPr>
          <p:cNvPr id="153" name="Google Shape;153;gadac66c4fc_0_806"/>
          <p:cNvPicPr preferRelativeResize="0"/>
          <p:nvPr/>
        </p:nvPicPr>
        <p:blipFill>
          <a:blip r:embed="rId3">
            <a:alphaModFix/>
          </a:blip>
          <a:stretch>
            <a:fillRect/>
          </a:stretch>
        </p:blipFill>
        <p:spPr>
          <a:xfrm>
            <a:off x="1968650" y="1406925"/>
            <a:ext cx="5511502" cy="4698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adac66c4fc_0_818"/>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0" name="Google Shape;160;gadac66c4fc_0_818"/>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Our Approach</a:t>
            </a:r>
            <a:endParaRPr b="1">
              <a:solidFill>
                <a:srgbClr val="3B1B70"/>
              </a:solidFill>
              <a:latin typeface="Arial"/>
              <a:ea typeface="Arial"/>
              <a:cs typeface="Arial"/>
              <a:sym typeface="Arial"/>
            </a:endParaRPr>
          </a:p>
        </p:txBody>
      </p:sp>
      <p:cxnSp>
        <p:nvCxnSpPr>
          <p:cNvPr id="161" name="Google Shape;161;gadac66c4fc_0_818"/>
          <p:cNvCxnSpPr/>
          <p:nvPr/>
        </p:nvCxnSpPr>
        <p:spPr>
          <a:xfrm>
            <a:off x="2988150" y="2542200"/>
            <a:ext cx="5100" cy="1236600"/>
          </a:xfrm>
          <a:prstGeom prst="straightConnector1">
            <a:avLst/>
          </a:prstGeom>
          <a:noFill/>
          <a:ln cap="flat" cmpd="sng" w="9525">
            <a:solidFill>
              <a:srgbClr val="434343"/>
            </a:solidFill>
            <a:prstDash val="solid"/>
            <a:round/>
            <a:headEnd len="med" w="med" type="none"/>
            <a:tailEnd len="med" w="med" type="none"/>
          </a:ln>
        </p:spPr>
      </p:cxnSp>
      <p:sp>
        <p:nvSpPr>
          <p:cNvPr id="162" name="Google Shape;162;gadac66c4fc_0_818"/>
          <p:cNvSpPr txBox="1"/>
          <p:nvPr/>
        </p:nvSpPr>
        <p:spPr>
          <a:xfrm>
            <a:off x="3809275" y="2495850"/>
            <a:ext cx="1757400" cy="1329300"/>
          </a:xfrm>
          <a:prstGeom prst="rect">
            <a:avLst/>
          </a:prstGeom>
          <a:noFill/>
          <a:ln>
            <a:noFill/>
          </a:ln>
        </p:spPr>
        <p:txBody>
          <a:bodyPr anchorCtr="0" anchor="ctr" bIns="45725" lIns="91425" spcFirstLastPara="1" rIns="91425" wrap="square" tIns="45725">
            <a:noAutofit/>
          </a:bodyPr>
          <a:lstStyle/>
          <a:p>
            <a:pPr indent="0" lvl="0" marL="0" marR="0" rtl="0" algn="ctr">
              <a:lnSpc>
                <a:spcPct val="100000"/>
              </a:lnSpc>
              <a:spcBef>
                <a:spcPts val="0"/>
              </a:spcBef>
              <a:spcAft>
                <a:spcPts val="0"/>
              </a:spcAft>
              <a:buClr>
                <a:srgbClr val="000000"/>
              </a:buClr>
              <a:buSzPts val="1400"/>
              <a:buFont typeface="Source Sans Pro ExtraLight"/>
              <a:buNone/>
            </a:pPr>
            <a:r>
              <a:rPr b="1" lang="en-US" sz="4300">
                <a:latin typeface="Source Sans Pro ExtraLight"/>
                <a:ea typeface="Source Sans Pro ExtraLight"/>
                <a:cs typeface="Source Sans Pro ExtraLight"/>
                <a:sym typeface="Source Sans Pro ExtraLight"/>
              </a:rPr>
              <a:t>FFNN</a:t>
            </a:r>
            <a:r>
              <a:rPr b="1" lang="en-US">
                <a:latin typeface="Source Sans Pro ExtraLight"/>
                <a:ea typeface="Source Sans Pro ExtraLight"/>
                <a:cs typeface="Source Sans Pro ExtraLight"/>
                <a:sym typeface="Source Sans Pro ExtraLight"/>
              </a:rPr>
              <a:t> </a:t>
            </a:r>
            <a:r>
              <a:rPr b="1" lang="en-US" sz="1400">
                <a:solidFill>
                  <a:srgbClr val="000000"/>
                </a:solidFill>
                <a:latin typeface="Source Sans Pro ExtraLight"/>
                <a:ea typeface="Source Sans Pro ExtraLight"/>
                <a:cs typeface="Source Sans Pro ExtraLight"/>
                <a:sym typeface="Source Sans Pro ExtraLight"/>
              </a:rPr>
              <a:t> </a:t>
            </a:r>
            <a:endParaRPr sz="1100"/>
          </a:p>
          <a:p>
            <a:pPr indent="0" lvl="0" marL="0" marR="0" rtl="0" algn="ctr">
              <a:lnSpc>
                <a:spcPct val="130000"/>
              </a:lnSpc>
              <a:spcBef>
                <a:spcPts val="0"/>
              </a:spcBef>
              <a:spcAft>
                <a:spcPts val="0"/>
              </a:spcAft>
              <a:buClr>
                <a:srgbClr val="242852"/>
              </a:buClr>
              <a:buSzPts val="1100"/>
              <a:buFont typeface="Source Sans Pro ExtraLight"/>
              <a:buNone/>
            </a:pPr>
            <a:r>
              <a:rPr i="1" lang="en-US" sz="1100">
                <a:latin typeface="Source Sans Pro ExtraLight"/>
                <a:ea typeface="Source Sans Pro ExtraLight"/>
                <a:cs typeface="Source Sans Pro ExtraLight"/>
                <a:sym typeface="Source Sans Pro ExtraLight"/>
              </a:rPr>
              <a:t>Established approach</a:t>
            </a:r>
            <a:endParaRPr i="1" sz="1100"/>
          </a:p>
        </p:txBody>
      </p:sp>
      <p:sp>
        <p:nvSpPr>
          <p:cNvPr id="163" name="Google Shape;163;gadac66c4fc_0_818"/>
          <p:cNvSpPr txBox="1"/>
          <p:nvPr/>
        </p:nvSpPr>
        <p:spPr>
          <a:xfrm>
            <a:off x="414725" y="2495850"/>
            <a:ext cx="1757400" cy="1329300"/>
          </a:xfrm>
          <a:prstGeom prst="rect">
            <a:avLst/>
          </a:prstGeom>
          <a:noFill/>
          <a:ln>
            <a:noFill/>
          </a:ln>
        </p:spPr>
        <p:txBody>
          <a:bodyPr anchorCtr="0" anchor="ctr" bIns="45725" lIns="91425" spcFirstLastPara="1" rIns="91425" wrap="square" tIns="45725">
            <a:noAutofit/>
          </a:bodyPr>
          <a:lstStyle/>
          <a:p>
            <a:pPr indent="0" lvl="0" marL="0" marR="0" rtl="0" algn="ctr">
              <a:lnSpc>
                <a:spcPct val="100000"/>
              </a:lnSpc>
              <a:spcBef>
                <a:spcPts val="0"/>
              </a:spcBef>
              <a:spcAft>
                <a:spcPts val="0"/>
              </a:spcAft>
              <a:buClr>
                <a:srgbClr val="000000"/>
              </a:buClr>
              <a:buSzPts val="1400"/>
              <a:buFont typeface="Source Sans Pro ExtraLight"/>
              <a:buNone/>
            </a:pPr>
            <a:r>
              <a:rPr b="1" lang="en-US" sz="4300">
                <a:latin typeface="Source Sans Pro ExtraLight"/>
                <a:ea typeface="Source Sans Pro ExtraLight"/>
                <a:cs typeface="Source Sans Pro ExtraLight"/>
                <a:sym typeface="Source Sans Pro ExtraLight"/>
              </a:rPr>
              <a:t>SVM</a:t>
            </a:r>
            <a:r>
              <a:rPr b="1" lang="en-US">
                <a:latin typeface="Source Sans Pro ExtraLight"/>
                <a:ea typeface="Source Sans Pro ExtraLight"/>
                <a:cs typeface="Source Sans Pro ExtraLight"/>
                <a:sym typeface="Source Sans Pro ExtraLight"/>
              </a:rPr>
              <a:t> </a:t>
            </a:r>
            <a:endParaRPr sz="1100"/>
          </a:p>
          <a:p>
            <a:pPr indent="0" lvl="0" marL="0" marR="0" rtl="0" algn="ctr">
              <a:lnSpc>
                <a:spcPct val="130000"/>
              </a:lnSpc>
              <a:spcBef>
                <a:spcPts val="0"/>
              </a:spcBef>
              <a:spcAft>
                <a:spcPts val="0"/>
              </a:spcAft>
              <a:buClr>
                <a:srgbClr val="242852"/>
              </a:buClr>
              <a:buSzPts val="1100"/>
              <a:buFont typeface="Source Sans Pro ExtraLight"/>
              <a:buNone/>
            </a:pPr>
            <a:r>
              <a:rPr i="1" lang="en-US" sz="1100">
                <a:latin typeface="Source Sans Pro ExtraLight"/>
                <a:ea typeface="Source Sans Pro ExtraLight"/>
                <a:cs typeface="Source Sans Pro ExtraLight"/>
                <a:sym typeface="Source Sans Pro ExtraLight"/>
              </a:rPr>
              <a:t>Established approach</a:t>
            </a:r>
            <a:endParaRPr sz="1100"/>
          </a:p>
        </p:txBody>
      </p:sp>
      <p:sp>
        <p:nvSpPr>
          <p:cNvPr id="164" name="Google Shape;164;gadac66c4fc_0_818"/>
          <p:cNvSpPr txBox="1"/>
          <p:nvPr/>
        </p:nvSpPr>
        <p:spPr>
          <a:xfrm>
            <a:off x="6971875" y="2495850"/>
            <a:ext cx="1757400" cy="1329300"/>
          </a:xfrm>
          <a:prstGeom prst="rect">
            <a:avLst/>
          </a:prstGeom>
          <a:noFill/>
          <a:ln>
            <a:noFill/>
          </a:ln>
        </p:spPr>
        <p:txBody>
          <a:bodyPr anchorCtr="0" anchor="ctr" bIns="45725" lIns="91425" spcFirstLastPara="1" rIns="91425" wrap="square" tIns="45725">
            <a:noAutofit/>
          </a:bodyPr>
          <a:lstStyle/>
          <a:p>
            <a:pPr indent="0" lvl="0" marL="0" marR="0" rtl="0" algn="ctr">
              <a:lnSpc>
                <a:spcPct val="100000"/>
              </a:lnSpc>
              <a:spcBef>
                <a:spcPts val="0"/>
              </a:spcBef>
              <a:spcAft>
                <a:spcPts val="0"/>
              </a:spcAft>
              <a:buClr>
                <a:srgbClr val="000000"/>
              </a:buClr>
              <a:buSzPts val="1400"/>
              <a:buFont typeface="Source Sans Pro ExtraLight"/>
              <a:buNone/>
            </a:pPr>
            <a:r>
              <a:rPr b="1" lang="en-US" sz="4300">
                <a:latin typeface="Source Sans Pro ExtraLight"/>
                <a:ea typeface="Source Sans Pro ExtraLight"/>
                <a:cs typeface="Source Sans Pro ExtraLight"/>
                <a:sym typeface="Source Sans Pro ExtraLight"/>
              </a:rPr>
              <a:t>LSTM</a:t>
            </a:r>
            <a:r>
              <a:rPr b="1" lang="en-US" sz="1400">
                <a:solidFill>
                  <a:srgbClr val="000000"/>
                </a:solidFill>
                <a:latin typeface="Source Sans Pro ExtraLight"/>
                <a:ea typeface="Source Sans Pro ExtraLight"/>
                <a:cs typeface="Source Sans Pro ExtraLight"/>
                <a:sym typeface="Source Sans Pro ExtraLight"/>
              </a:rPr>
              <a:t> </a:t>
            </a:r>
            <a:endParaRPr sz="1100"/>
          </a:p>
          <a:p>
            <a:pPr indent="0" lvl="0" marL="0" marR="0" rtl="0" algn="ctr">
              <a:lnSpc>
                <a:spcPct val="130000"/>
              </a:lnSpc>
              <a:spcBef>
                <a:spcPts val="0"/>
              </a:spcBef>
              <a:spcAft>
                <a:spcPts val="0"/>
              </a:spcAft>
              <a:buClr>
                <a:srgbClr val="242852"/>
              </a:buClr>
              <a:buSzPts val="1100"/>
              <a:buFont typeface="Source Sans Pro ExtraLight"/>
              <a:buNone/>
            </a:pPr>
            <a:r>
              <a:rPr i="1" lang="en-US" sz="1100">
                <a:latin typeface="Source Sans Pro ExtraLight"/>
                <a:ea typeface="Source Sans Pro ExtraLight"/>
                <a:cs typeface="Source Sans Pro ExtraLight"/>
                <a:sym typeface="Source Sans Pro ExtraLight"/>
              </a:rPr>
              <a:t>Novel approach</a:t>
            </a:r>
            <a:endParaRPr i="1" sz="1100"/>
          </a:p>
        </p:txBody>
      </p:sp>
      <p:cxnSp>
        <p:nvCxnSpPr>
          <p:cNvPr id="165" name="Google Shape;165;gadac66c4fc_0_818"/>
          <p:cNvCxnSpPr/>
          <p:nvPr/>
        </p:nvCxnSpPr>
        <p:spPr>
          <a:xfrm>
            <a:off x="6382700" y="2542200"/>
            <a:ext cx="5100" cy="123660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adac66c4fc_0_787"/>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2" name="Google Shape;172;gadac66c4fc_0_787"/>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Data Preparation (Established Methods)</a:t>
            </a:r>
            <a:endParaRPr/>
          </a:p>
        </p:txBody>
      </p:sp>
      <p:pic>
        <p:nvPicPr>
          <p:cNvPr id="173" name="Google Shape;173;gadac66c4fc_0_787"/>
          <p:cNvPicPr preferRelativeResize="0"/>
          <p:nvPr/>
        </p:nvPicPr>
        <p:blipFill>
          <a:blip r:embed="rId3">
            <a:alphaModFix/>
          </a:blip>
          <a:stretch>
            <a:fillRect/>
          </a:stretch>
        </p:blipFill>
        <p:spPr>
          <a:xfrm>
            <a:off x="968200" y="1833575"/>
            <a:ext cx="7512410" cy="4027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adac66c4fc_1_10"/>
          <p:cNvSpPr txBox="1"/>
          <p:nvPr>
            <p:ph idx="12" type="sldNum"/>
          </p:nvPr>
        </p:nvSpPr>
        <p:spPr>
          <a:xfrm>
            <a:off x="6553200" y="6356349"/>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0" name="Google Shape;180;gadac66c4fc_1_10"/>
          <p:cNvSpPr txBox="1"/>
          <p:nvPr>
            <p:ph type="title"/>
          </p:nvPr>
        </p:nvSpPr>
        <p:spPr>
          <a:xfrm>
            <a:off x="609600" y="4270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1B70"/>
              </a:buClr>
              <a:buSzPts val="4400"/>
              <a:buFont typeface="Arial"/>
              <a:buNone/>
            </a:pPr>
            <a:r>
              <a:rPr b="1" lang="en-US">
                <a:solidFill>
                  <a:srgbClr val="3B1B70"/>
                </a:solidFill>
                <a:latin typeface="Arial"/>
                <a:ea typeface="Arial"/>
                <a:cs typeface="Arial"/>
                <a:sym typeface="Arial"/>
              </a:rPr>
              <a:t>Data Preparation (Established Methods)</a:t>
            </a:r>
            <a:endParaRPr/>
          </a:p>
        </p:txBody>
      </p:sp>
      <p:pic>
        <p:nvPicPr>
          <p:cNvPr id="181" name="Google Shape;181;gadac66c4fc_1_10"/>
          <p:cNvPicPr preferRelativeResize="0"/>
          <p:nvPr/>
        </p:nvPicPr>
        <p:blipFill>
          <a:blip r:embed="rId3">
            <a:alphaModFix/>
          </a:blip>
          <a:stretch>
            <a:fillRect/>
          </a:stretch>
        </p:blipFill>
        <p:spPr>
          <a:xfrm>
            <a:off x="2160075" y="1927150"/>
            <a:ext cx="5531050" cy="300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2019-07-31T16:57:46Z</dcterms:created>
  <dc:creator>Jose Colli Alfaro</dc:creator>
</cp:coreProperties>
</file>